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65" r:id="rId3"/>
    <p:sldId id="267" r:id="rId4"/>
    <p:sldId id="268" r:id="rId5"/>
    <p:sldId id="302" r:id="rId6"/>
    <p:sldId id="269" r:id="rId7"/>
    <p:sldId id="270" r:id="rId8"/>
    <p:sldId id="271" r:id="rId9"/>
    <p:sldId id="289" r:id="rId10"/>
    <p:sldId id="279" r:id="rId11"/>
    <p:sldId id="272" r:id="rId12"/>
    <p:sldId id="280" r:id="rId13"/>
    <p:sldId id="281" r:id="rId14"/>
    <p:sldId id="290" r:id="rId15"/>
    <p:sldId id="273" r:id="rId16"/>
    <p:sldId id="282" r:id="rId17"/>
    <p:sldId id="283" r:id="rId18"/>
    <p:sldId id="284" r:id="rId19"/>
  </p:sldIdLst>
  <p:sldSz cx="12192000" cy="6858000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松永哲" initials="松永哲" lastIdx="1" clrIdx="0">
    <p:extLst>
      <p:ext uri="{19B8F6BF-5375-455C-9EA6-DF929625EA0E}">
        <p15:presenceInfo xmlns:p15="http://schemas.microsoft.com/office/powerpoint/2012/main" userId="S-1-5-21-2247038039-3023064656-2439444967-6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CC"/>
    <a:srgbClr val="FF33CC"/>
    <a:srgbClr val="FF99CC"/>
    <a:srgbClr val="3333FF"/>
    <a:srgbClr val="FFFFCC"/>
    <a:srgbClr val="CCFFFF"/>
    <a:srgbClr val="FFCCFF"/>
    <a:srgbClr val="3399FF"/>
    <a:srgbClr val="B69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7/28/2024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8.jpeg"/><Relationship Id="rId5" Type="http://schemas.openxmlformats.org/officeDocument/2006/relationships/image" Target="../media/image53.jpeg"/><Relationship Id="rId10" Type="http://schemas.openxmlformats.org/officeDocument/2006/relationships/image" Target="../media/image57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60.jpeg"/><Relationship Id="rId7" Type="http://schemas.openxmlformats.org/officeDocument/2006/relationships/image" Target="../media/image1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7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2.jpeg"/><Relationship Id="rId4" Type="http://schemas.openxmlformats.org/officeDocument/2006/relationships/image" Target="../media/image87.jpeg"/><Relationship Id="rId9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0.jpeg"/><Relationship Id="rId3" Type="http://schemas.openxmlformats.org/officeDocument/2006/relationships/image" Target="../media/image42.jpeg"/><Relationship Id="rId7" Type="http://schemas.openxmlformats.org/officeDocument/2006/relationships/image" Target="../media/image7.jpeg"/><Relationship Id="rId12" Type="http://schemas.openxmlformats.org/officeDocument/2006/relationships/image" Target="../media/image4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8.jpeg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1B4D1-CB09-4D8A-A159-A5D4179C43F8}"/>
              </a:ext>
            </a:extLst>
          </p:cNvPr>
          <p:cNvSpPr txBox="1"/>
          <p:nvPr/>
        </p:nvSpPr>
        <p:spPr>
          <a:xfrm>
            <a:off x="3883695" y="2659559"/>
            <a:ext cx="4424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コツコツ部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の取組</a:t>
            </a:r>
          </a:p>
        </p:txBody>
      </p:sp>
    </p:spTree>
    <p:extLst>
      <p:ext uri="{BB962C8B-B14F-4D97-AF65-F5344CB8AC3E}">
        <p14:creationId xmlns:p14="http://schemas.microsoft.com/office/powerpoint/2010/main" val="26136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9A2A0C9E-D8D2-4FF5-96C0-6F992A6C32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206" y="3721018"/>
            <a:ext cx="2284330" cy="171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DD2BF23-0FCD-4C05-8CCF-B6AD3B8FB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56" y="3521438"/>
            <a:ext cx="2515232" cy="188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B28C30-CBF4-4321-B4E0-0EB00C1E0A05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ニコニコ部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506F5BC-1839-4A53-B52D-E492EA23C5A8}"/>
              </a:ext>
            </a:extLst>
          </p:cNvPr>
          <p:cNvSpPr/>
          <p:nvPr/>
        </p:nvSpPr>
        <p:spPr>
          <a:xfrm>
            <a:off x="7988570" y="3292958"/>
            <a:ext cx="3439265" cy="20876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○スキル教育（</a:t>
            </a:r>
            <a:r>
              <a:rPr lang="en-US" altLang="ja-JP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SGE</a:t>
            </a:r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･</a:t>
            </a:r>
            <a:r>
              <a:rPr lang="en-US" altLang="ja-JP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SST</a:t>
            </a:r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　</a:t>
            </a:r>
            <a:endParaRPr lang="en-US" altLang="ja-JP" sz="2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等により人間関係の醸成</a:t>
            </a:r>
            <a:endParaRPr lang="en-US" altLang="ja-JP" sz="2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を図ります。</a:t>
            </a:r>
            <a:endParaRPr lang="en-US" altLang="ja-JP" sz="2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○エゴグラムによる自己分</a:t>
            </a:r>
            <a:endParaRPr lang="en-US" altLang="ja-JP" sz="2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析で、よりよい自分を目</a:t>
            </a:r>
            <a:endParaRPr lang="en-US" altLang="ja-JP" sz="20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指します。　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579E2AD-D7A1-4900-9B72-18CA4B6F39E1}"/>
              </a:ext>
            </a:extLst>
          </p:cNvPr>
          <p:cNvSpPr/>
          <p:nvPr/>
        </p:nvSpPr>
        <p:spPr>
          <a:xfrm>
            <a:off x="4516328" y="3500203"/>
            <a:ext cx="1400727" cy="5138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エゴグラム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C8C6EC-533B-48F8-A923-3D75B2AC426E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2A28960-0C09-49B0-8561-ADE7C206AAF9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取組３</a:t>
            </a:r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スキル教育の実施①「ｸﾞﾙｰﾌﾟｴﾝｶｳﾝﾀｰ・ｿｰｼｬﾙｽｷﾙﾄﾚｰﾆﾝｸﾞ等の実施」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7DDE05-61D2-4EC6-A23A-1951F84FA1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89" y="1450138"/>
            <a:ext cx="2535420" cy="190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0EA3ACA-7A8A-4F35-9469-944F4A703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382" y="1387551"/>
            <a:ext cx="2421288" cy="1815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04668E6-133A-497B-9DE3-EB5EDD39BC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371" y="1370497"/>
            <a:ext cx="2476953" cy="185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B0270D0-3360-4DBF-9C70-36D63DF08A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824" y="1328421"/>
            <a:ext cx="2535421" cy="190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570C196C-F8AB-4580-B107-4D4261B3DDBC}"/>
              </a:ext>
            </a:extLst>
          </p:cNvPr>
          <p:cNvSpPr/>
          <p:nvPr/>
        </p:nvSpPr>
        <p:spPr>
          <a:xfrm>
            <a:off x="315267" y="2728686"/>
            <a:ext cx="2535421" cy="447213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インストラクション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EB8B389D-965E-4CF9-B058-A836D659500F}"/>
              </a:ext>
            </a:extLst>
          </p:cNvPr>
          <p:cNvSpPr/>
          <p:nvPr/>
        </p:nvSpPr>
        <p:spPr>
          <a:xfrm>
            <a:off x="3435806" y="2728686"/>
            <a:ext cx="1531455" cy="448691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モデリング</a:t>
            </a: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F412E6F0-55B0-4F2A-9B82-A586249501FD}"/>
              </a:ext>
            </a:extLst>
          </p:cNvPr>
          <p:cNvSpPr/>
          <p:nvPr/>
        </p:nvSpPr>
        <p:spPr>
          <a:xfrm>
            <a:off x="5993747" y="2686031"/>
            <a:ext cx="1538557" cy="433024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リハーサル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5C0AD1B2-71C9-41F2-BBC3-F112D1D86F98}"/>
              </a:ext>
            </a:extLst>
          </p:cNvPr>
          <p:cNvSpPr/>
          <p:nvPr/>
        </p:nvSpPr>
        <p:spPr>
          <a:xfrm>
            <a:off x="8299582" y="2684376"/>
            <a:ext cx="2074529" cy="433025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フィードバック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54F2991-2417-468F-AA00-C0A4296C015F}"/>
              </a:ext>
            </a:extLst>
          </p:cNvPr>
          <p:cNvSpPr/>
          <p:nvPr/>
        </p:nvSpPr>
        <p:spPr>
          <a:xfrm>
            <a:off x="268492" y="1068302"/>
            <a:ext cx="3766793" cy="5138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ソーシャルスキルトレーニング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15CAF744-0C68-4E8C-9459-DBC8979F2C50}"/>
              </a:ext>
            </a:extLst>
          </p:cNvPr>
          <p:cNvSpPr/>
          <p:nvPr/>
        </p:nvSpPr>
        <p:spPr>
          <a:xfrm>
            <a:off x="5275341" y="2027151"/>
            <a:ext cx="481358" cy="657225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EF146E6-E35A-4F2F-AA70-605FC6AABD0A}"/>
              </a:ext>
            </a:extLst>
          </p:cNvPr>
          <p:cNvSpPr/>
          <p:nvPr/>
        </p:nvSpPr>
        <p:spPr>
          <a:xfrm>
            <a:off x="2661110" y="2027151"/>
            <a:ext cx="481358" cy="657225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64740EF7-ED03-446C-9592-823CD1ADDD0E}"/>
              </a:ext>
            </a:extLst>
          </p:cNvPr>
          <p:cNvSpPr/>
          <p:nvPr/>
        </p:nvSpPr>
        <p:spPr>
          <a:xfrm>
            <a:off x="7825747" y="2017085"/>
            <a:ext cx="481358" cy="657225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06A25992-C62E-48C4-83CE-5D610ADAE69D}"/>
              </a:ext>
            </a:extLst>
          </p:cNvPr>
          <p:cNvSpPr/>
          <p:nvPr/>
        </p:nvSpPr>
        <p:spPr>
          <a:xfrm>
            <a:off x="10362117" y="2027150"/>
            <a:ext cx="481358" cy="657225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75E56B0-8D9E-43C5-B158-06963653D334}"/>
              </a:ext>
            </a:extLst>
          </p:cNvPr>
          <p:cNvSpPr/>
          <p:nvPr/>
        </p:nvSpPr>
        <p:spPr>
          <a:xfrm>
            <a:off x="10931577" y="1889261"/>
            <a:ext cx="481358" cy="933001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一</a:t>
            </a:r>
            <a:endParaRPr kumimoji="1" lang="en-US" altLang="ja-JP" sz="1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般</a:t>
            </a:r>
            <a:endParaRPr kumimoji="1" lang="en-US" altLang="ja-JP" sz="14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ja-JP" altLang="en-US" sz="14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化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C96F672-82D7-491A-A3DF-C34880E3FFED}"/>
              </a:ext>
            </a:extLst>
          </p:cNvPr>
          <p:cNvSpPr/>
          <p:nvPr/>
        </p:nvSpPr>
        <p:spPr>
          <a:xfrm>
            <a:off x="268492" y="3506298"/>
            <a:ext cx="1743035" cy="5138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アサーション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2A82771-BE56-4DD6-8423-C0F19B331AE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560" y="3429000"/>
            <a:ext cx="1978492" cy="1483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AC90E2A-B3CE-4F6F-BA15-1FB7F4DCA90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570" y="3339870"/>
            <a:ext cx="1730945" cy="129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649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8143847-672A-47FE-A205-12EB9DC135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775" y="961204"/>
            <a:ext cx="2699091" cy="202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10ADB94-D928-4716-A5B3-63BEBD0267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39" y="3240162"/>
            <a:ext cx="2770116" cy="206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B28C30-CBF4-4321-B4E0-0EB00C1E0A05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ニコニコ部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EA3F2A1-A152-48D3-AA46-D943BE210910}"/>
              </a:ext>
            </a:extLst>
          </p:cNvPr>
          <p:cNvSpPr/>
          <p:nvPr/>
        </p:nvSpPr>
        <p:spPr>
          <a:xfrm>
            <a:off x="5995476" y="3676712"/>
            <a:ext cx="5343325" cy="14127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○各行事：スキル教育で学んだことを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学校行事で実践し、一般化　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を図ります。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184D37B-323E-41AD-BCE1-1F14A612E60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160" y="989148"/>
            <a:ext cx="2694479" cy="206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472D0A-90EE-4545-8519-B47B24905A9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003" y="962693"/>
            <a:ext cx="2803388" cy="206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94D7433D-C58F-4B72-924A-D421E8E58016}"/>
              </a:ext>
            </a:extLst>
          </p:cNvPr>
          <p:cNvSpPr/>
          <p:nvPr/>
        </p:nvSpPr>
        <p:spPr>
          <a:xfrm>
            <a:off x="2706956" y="1692105"/>
            <a:ext cx="481358" cy="657225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40F1C7F-9AB7-4156-A58A-FF8E54C80C4E}"/>
              </a:ext>
            </a:extLst>
          </p:cNvPr>
          <p:cNvSpPr/>
          <p:nvPr/>
        </p:nvSpPr>
        <p:spPr>
          <a:xfrm>
            <a:off x="8516852" y="1697911"/>
            <a:ext cx="575861" cy="657225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F8BD4F1-CED2-42B5-8CA1-252C00B67163}"/>
              </a:ext>
            </a:extLst>
          </p:cNvPr>
          <p:cNvSpPr/>
          <p:nvPr/>
        </p:nvSpPr>
        <p:spPr>
          <a:xfrm>
            <a:off x="656630" y="2721730"/>
            <a:ext cx="1805945" cy="51388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エンカウンター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D45EEDD-80FC-4B80-8206-B8E3B9E75B92}"/>
              </a:ext>
            </a:extLst>
          </p:cNvPr>
          <p:cNvSpPr/>
          <p:nvPr/>
        </p:nvSpPr>
        <p:spPr>
          <a:xfrm>
            <a:off x="6320873" y="2710605"/>
            <a:ext cx="1947611" cy="51388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ＳＳＴあいさつ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6D1C6B-73E1-4860-9F57-D03466E17FAD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ACB596F-1EC8-4EE3-A1FE-7D1F2530F2FC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取組３</a:t>
            </a:r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スキル教育の実施②「学校行事での一般化」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A720587-5B86-403D-8418-8987AD6AE9C3}"/>
              </a:ext>
            </a:extLst>
          </p:cNvPr>
          <p:cNvSpPr/>
          <p:nvPr/>
        </p:nvSpPr>
        <p:spPr>
          <a:xfrm>
            <a:off x="3451040" y="2715152"/>
            <a:ext cx="1805945" cy="5047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神川体験学習</a:t>
            </a:r>
            <a:endParaRPr lang="ja-JP" sz="14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D7E376-AEC2-4279-9A30-3A2F2AFDEA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61" y="3304832"/>
            <a:ext cx="2646204" cy="198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6A04B47-0587-4F51-AC21-B0521676F971}"/>
              </a:ext>
            </a:extLst>
          </p:cNvPr>
          <p:cNvSpPr/>
          <p:nvPr/>
        </p:nvSpPr>
        <p:spPr>
          <a:xfrm>
            <a:off x="745988" y="4784871"/>
            <a:ext cx="1646822" cy="63752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ＳＳＴ</a:t>
            </a:r>
            <a:endParaRPr lang="en-US" altLang="ja-JP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電話のかけ方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1B4D805-A2EA-4D47-A440-905CDA349865}"/>
              </a:ext>
            </a:extLst>
          </p:cNvPr>
          <p:cNvSpPr/>
          <p:nvPr/>
        </p:nvSpPr>
        <p:spPr>
          <a:xfrm>
            <a:off x="2675960" y="3958281"/>
            <a:ext cx="481358" cy="657225"/>
          </a:xfrm>
          <a:prstGeom prst="rightArrow">
            <a:avLst/>
          </a:prstGeom>
          <a:solidFill>
            <a:srgbClr val="FF66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6B7F553-55B8-4224-9F7D-E391FD6231E7}"/>
              </a:ext>
            </a:extLst>
          </p:cNvPr>
          <p:cNvSpPr/>
          <p:nvPr/>
        </p:nvSpPr>
        <p:spPr>
          <a:xfrm>
            <a:off x="3766821" y="4904577"/>
            <a:ext cx="1174382" cy="5047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職場体験</a:t>
            </a:r>
            <a:endParaRPr lang="ja-JP" sz="14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BA0FC34-8B4F-47C9-8E1C-74B97D792DC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878" y="1027800"/>
            <a:ext cx="2577235" cy="193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E9191F-AC76-4C94-8522-DC13162506EB}"/>
              </a:ext>
            </a:extLst>
          </p:cNvPr>
          <p:cNvSpPr/>
          <p:nvPr/>
        </p:nvSpPr>
        <p:spPr>
          <a:xfrm>
            <a:off x="9174461" y="2708331"/>
            <a:ext cx="1805945" cy="50479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bg1"/>
                </a:solidFill>
                <a:effectLst/>
                <a:latin typeface="游明朝" panose="02020400000000000000" pitchFamily="18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事業</a:t>
            </a:r>
            <a:r>
              <a:rPr lang="ja-JP" altLang="en-US" kern="100" dirty="0">
                <a:solidFill>
                  <a:schemeClr val="bg1"/>
                </a:solidFill>
                <a:latin typeface="游明朝" panose="02020400000000000000" pitchFamily="18" charset="-128"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所への訪問</a:t>
            </a:r>
            <a:endParaRPr lang="ja-JP" sz="140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58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B28C30-CBF4-4321-B4E0-0EB00C1E0A05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ニコニコ部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278C0AC-70CF-4454-A358-9DA53B84150F}"/>
              </a:ext>
            </a:extLst>
          </p:cNvPr>
          <p:cNvSpPr/>
          <p:nvPr/>
        </p:nvSpPr>
        <p:spPr>
          <a:xfrm>
            <a:off x="257208" y="3655868"/>
            <a:ext cx="7378169" cy="16320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○総合的な学習の時間：各学年で人権問題の解決に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　 向けた調べ学習を行います。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 １年：ＳＤＧｓ調べ、身近な人権問題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 ２年：国内の人権問題、３年：世界の人権問題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EDE38C-B45F-40B4-95E6-918C3BB5A5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72" y="930188"/>
            <a:ext cx="3389297" cy="254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3332E46-00CD-4F8A-8B99-ECC1E26AA7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09976" y="1288808"/>
            <a:ext cx="2502978" cy="187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23F9F20-373F-4E8D-8CF5-63D87E3079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728" y="2004482"/>
            <a:ext cx="2797398" cy="209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988CD1A-ED98-4A40-BAC8-097F961EC36C}"/>
              </a:ext>
            </a:extLst>
          </p:cNvPr>
          <p:cNvSpPr/>
          <p:nvPr/>
        </p:nvSpPr>
        <p:spPr>
          <a:xfrm>
            <a:off x="2505818" y="2796565"/>
            <a:ext cx="1844771" cy="5138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ＳＤＧｓ調べ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0C5F097-DE25-4152-B86C-E3CC0748DC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81" y="938204"/>
            <a:ext cx="3387613" cy="254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2AFFA66-A2C7-4424-B7D5-61DE10CF3A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350" y="3478914"/>
            <a:ext cx="2588060" cy="1941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49B9BD-15E5-434C-B627-B46F005B98DD}"/>
              </a:ext>
            </a:extLst>
          </p:cNvPr>
          <p:cNvSpPr/>
          <p:nvPr/>
        </p:nvSpPr>
        <p:spPr>
          <a:xfrm>
            <a:off x="8388250" y="1086812"/>
            <a:ext cx="2797398" cy="9180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ＳＤＧｓ（人権）と関連した卒業研究・発表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9E2CA8B-E912-4C38-90DA-1E0F2136ECD3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891A464-3E55-4B43-A562-534AC99C482D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取組４</a:t>
            </a:r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人権教育の充実「ＳＤＧｓと関連付けた人権学習」</a:t>
            </a:r>
          </a:p>
        </p:txBody>
      </p:sp>
    </p:spTree>
    <p:extLst>
      <p:ext uri="{BB962C8B-B14F-4D97-AF65-F5344CB8AC3E}">
        <p14:creationId xmlns:p14="http://schemas.microsoft.com/office/powerpoint/2010/main" val="258911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B28C30-CBF4-4321-B4E0-0EB00C1E0A05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ニコニコ部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F41A67-0D0A-4BE1-8A63-A6E1731003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198" y="1378770"/>
            <a:ext cx="3072060" cy="21943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B3679DE-4309-43EE-B4E9-804605BA55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467" y="1389409"/>
            <a:ext cx="3049826" cy="2194329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8CA1444-063F-4AF8-AF7A-6E9698B4D566}"/>
              </a:ext>
            </a:extLst>
          </p:cNvPr>
          <p:cNvSpPr/>
          <p:nvPr/>
        </p:nvSpPr>
        <p:spPr>
          <a:xfrm>
            <a:off x="5541451" y="3738951"/>
            <a:ext cx="5687818" cy="16106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毎学期：１年生は「ならの葉」、２年生は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「ならの花」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３年生は「ならの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実」として</a:t>
            </a:r>
            <a:r>
              <a:rPr lang="ja-JP" altLang="ja-JP" sz="2200" u="sng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クラスメイトの良いと</a:t>
            </a:r>
            <a:endParaRPr lang="en-US" altLang="ja-JP" sz="2200" u="sng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  <a:r>
              <a:rPr lang="ja-JP" altLang="ja-JP" sz="2200" u="sng" dirty="0" err="1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ころ</a:t>
            </a:r>
            <a:r>
              <a:rPr lang="ja-JP" altLang="ja-JP" sz="2200" dirty="0" err="1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記述し共有しています。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75FE7D-89DA-4819-85C3-7DF022B6B911}"/>
              </a:ext>
            </a:extLst>
          </p:cNvPr>
          <p:cNvSpPr/>
          <p:nvPr/>
        </p:nvSpPr>
        <p:spPr>
          <a:xfrm>
            <a:off x="266616" y="1105268"/>
            <a:ext cx="2192939" cy="5138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ならの実（３年）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D02B1B1-093C-4AE2-BDCC-7AC72F749F24}"/>
              </a:ext>
            </a:extLst>
          </p:cNvPr>
          <p:cNvSpPr/>
          <p:nvPr/>
        </p:nvSpPr>
        <p:spPr>
          <a:xfrm>
            <a:off x="5276974" y="1105268"/>
            <a:ext cx="2192939" cy="5138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ならの花（２年）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3FCA09-3ADF-4390-B80F-9373DB121626}"/>
              </a:ext>
            </a:extLst>
          </p:cNvPr>
          <p:cNvSpPr/>
          <p:nvPr/>
        </p:nvSpPr>
        <p:spPr>
          <a:xfrm>
            <a:off x="8404540" y="1105268"/>
            <a:ext cx="2192939" cy="5138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ならの葉（１年）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352D57E-C69E-45F4-B7F8-76360CE6B631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3F260D8-453C-4753-906C-72886823B668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取組５</a:t>
            </a:r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ピグマリオンの取組①「ならの木」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2FF1E93-0F51-4DAF-9B3A-D6E03087B5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52" y="1588787"/>
            <a:ext cx="4907233" cy="368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47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1B4D1-CB09-4D8A-A159-A5D4179C43F8}"/>
              </a:ext>
            </a:extLst>
          </p:cNvPr>
          <p:cNvSpPr txBox="1"/>
          <p:nvPr/>
        </p:nvSpPr>
        <p:spPr>
          <a:xfrm>
            <a:off x="3944609" y="2659559"/>
            <a:ext cx="4302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ワクワク部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の取組</a:t>
            </a:r>
          </a:p>
        </p:txBody>
      </p:sp>
    </p:spTree>
    <p:extLst>
      <p:ext uri="{BB962C8B-B14F-4D97-AF65-F5344CB8AC3E}">
        <p14:creationId xmlns:p14="http://schemas.microsoft.com/office/powerpoint/2010/main" val="61603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FC1542-0ECE-49A4-8BC7-C46FD87633CE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7030A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ワクワク部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7FB9CD8-6432-41E9-94DE-BFA1BFBBC753}"/>
              </a:ext>
            </a:extLst>
          </p:cNvPr>
          <p:cNvSpPr/>
          <p:nvPr/>
        </p:nvSpPr>
        <p:spPr>
          <a:xfrm>
            <a:off x="6274753" y="3843134"/>
            <a:ext cx="5150714" cy="1479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季節：七夕、クリスマス、節分と季節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と関連付けて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r>
              <a:rPr lang="ja-JP" altLang="en-US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学年・学級の</a:t>
            </a:r>
            <a:r>
              <a:rPr lang="ja-JP" altLang="ja-JP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良</a:t>
            </a:r>
            <a:endParaRPr lang="en-US" altLang="ja-JP" sz="22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ja-JP" sz="2200" dirty="0" err="1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</a:t>
            </a:r>
            <a:r>
              <a:rPr lang="ja-JP" altLang="ja-JP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ところ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紹介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しています。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A8F14E2-AB9C-40AB-8FBE-2D3461C7C29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46" y="1060675"/>
            <a:ext cx="2737881" cy="414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C8C8415-8FB6-4C58-8E22-8E277CF1EB3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5657" y="1072634"/>
            <a:ext cx="2593621" cy="195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346F89A-CA6A-435A-B847-E5040AD512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754" y="1637355"/>
            <a:ext cx="2941040" cy="220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AF0DEE-0EFF-4415-9091-3752260B18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48" y="1060675"/>
            <a:ext cx="3100540" cy="232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DB4565-AA0B-4899-9E58-E9994EC6FD08}"/>
              </a:ext>
            </a:extLst>
          </p:cNvPr>
          <p:cNvSpPr/>
          <p:nvPr/>
        </p:nvSpPr>
        <p:spPr>
          <a:xfrm>
            <a:off x="9116110" y="3066115"/>
            <a:ext cx="1823499" cy="51801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掲示内容の紹介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878FC3-79DD-465E-9BED-104FD44148DC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01A60C5-9614-4C72-88C0-E35741D1D5EB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取組５</a:t>
            </a:r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ピグマリオンの取組②「季節に合わせたピグマリオン」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07B2CE9-C9C5-4C71-B45B-EAB1119B56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98722" y="2620315"/>
            <a:ext cx="3093452" cy="232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7180DD3-917E-48C4-A075-33E27EB75AA9}"/>
              </a:ext>
            </a:extLst>
          </p:cNvPr>
          <p:cNvSpPr/>
          <p:nvPr/>
        </p:nvSpPr>
        <p:spPr>
          <a:xfrm>
            <a:off x="2494099" y="3357927"/>
            <a:ext cx="1835954" cy="65055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季節に合わせた</a:t>
            </a:r>
            <a:endParaRPr lang="en-US" altLang="ja-JP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掲示物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72E8A16-03C5-4E3E-AA2E-DD5BAE2EF9DC}"/>
              </a:ext>
            </a:extLst>
          </p:cNvPr>
          <p:cNvSpPr/>
          <p:nvPr/>
        </p:nvSpPr>
        <p:spPr>
          <a:xfrm>
            <a:off x="3912418" y="5074705"/>
            <a:ext cx="2286126" cy="360739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２／３月・節分</a:t>
            </a: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974E348A-A23C-4244-BBDB-589ED7DA3D20}"/>
              </a:ext>
            </a:extLst>
          </p:cNvPr>
          <p:cNvSpPr/>
          <p:nvPr/>
        </p:nvSpPr>
        <p:spPr>
          <a:xfrm>
            <a:off x="2481924" y="1121282"/>
            <a:ext cx="2891865" cy="355542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１２月・クリスマス</a:t>
            </a: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48A60F0-015D-4178-BA19-16483820A99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074" y="4067807"/>
            <a:ext cx="1912375" cy="143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F76D8872-1FA3-4FE9-8F2F-A45EE9ABE55D}"/>
              </a:ext>
            </a:extLst>
          </p:cNvPr>
          <p:cNvSpPr/>
          <p:nvPr/>
        </p:nvSpPr>
        <p:spPr>
          <a:xfrm>
            <a:off x="600974" y="4900554"/>
            <a:ext cx="1763318" cy="369403"/>
          </a:xfrm>
          <a:prstGeom prst="ellipse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７月・七夕</a:t>
            </a: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616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0C3A8A1-8A58-4906-9261-8B9A720EE0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45" y="1229794"/>
            <a:ext cx="5309244" cy="398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FC1542-0ECE-49A4-8BC7-C46FD87633CE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7030A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ワクワク部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511A958-7B52-46CF-A5A4-9F60B11F1D6F}"/>
              </a:ext>
            </a:extLst>
          </p:cNvPr>
          <p:cNvSpPr/>
          <p:nvPr/>
        </p:nvSpPr>
        <p:spPr>
          <a:xfrm>
            <a:off x="5566989" y="3712214"/>
            <a:ext cx="5796079" cy="15782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毎週：</a:t>
            </a:r>
            <a:r>
              <a:rPr lang="ja-JP" altLang="ja-JP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先生方が</a:t>
            </a:r>
            <a:r>
              <a:rPr lang="ja-JP" altLang="en-US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気づいた</a:t>
            </a:r>
            <a:r>
              <a:rPr lang="ja-JP" altLang="ja-JP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生徒の善行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を掲示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し、全校で共有しています。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２０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以上続く取組として定着しています。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955392E-6205-4C0D-9967-5FAC9F7C40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167" y="1272345"/>
            <a:ext cx="2953177" cy="221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4A8012-0999-4BBF-8D7F-95599022C056}"/>
              </a:ext>
            </a:extLst>
          </p:cNvPr>
          <p:cNvSpPr/>
          <p:nvPr/>
        </p:nvSpPr>
        <p:spPr>
          <a:xfrm>
            <a:off x="1994390" y="4906180"/>
            <a:ext cx="1835954" cy="4904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コーナーの設置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86BD1EF-02E7-4D52-8B40-8FF2AC5FB997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B6F5A2-23A9-448E-9AAB-1D2476020424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取組５</a:t>
            </a:r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ピグマリオンの取組③「今週のピグマリオン」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6BE8D0-CABA-44E8-84E1-F6C0E6FBEB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433" y="1272345"/>
            <a:ext cx="2953178" cy="221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50B95B-346F-4DD8-BCA7-0F2AF5AC5993}"/>
              </a:ext>
            </a:extLst>
          </p:cNvPr>
          <p:cNvSpPr/>
          <p:nvPr/>
        </p:nvSpPr>
        <p:spPr>
          <a:xfrm>
            <a:off x="7568634" y="3109309"/>
            <a:ext cx="1835954" cy="4904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バックナンバー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6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FC1542-0ECE-49A4-8BC7-C46FD87633CE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7030A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ワクワク部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A06F929-1872-4D75-8056-0743A33DF8E3}"/>
              </a:ext>
            </a:extLst>
          </p:cNvPr>
          <p:cNvSpPr/>
          <p:nvPr/>
        </p:nvSpPr>
        <p:spPr>
          <a:xfrm>
            <a:off x="1768419" y="4351966"/>
            <a:ext cx="8142956" cy="979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毎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  <a:r>
              <a:rPr lang="ja-JP" altLang="ja-JP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各学級において、帰りの会等で日直や教員から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</a:t>
            </a:r>
            <a:r>
              <a:rPr lang="ja-JP" altLang="en-US" sz="2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その日の生徒の善行</a:t>
            </a:r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を発表する時間を設けています。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789F65B-3AC2-4E3C-B087-67F6715977EA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7CCD58-FB26-46A5-907B-92C1B8480CAD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取組５</a:t>
            </a:r>
            <a:r>
              <a:rPr kumimoji="1" lang="en-US" altLang="ja-JP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ピグマリオンの取組④「毎日ピグマリオン」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C5C4423-2901-4C8E-8274-EAF83C6DCD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6506" y="1103217"/>
            <a:ext cx="2928925" cy="2196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07DDF09-4003-449A-B6AC-D0D626E36A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13" y="1103541"/>
            <a:ext cx="4085766" cy="306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B373FAD-8942-44F3-97F6-F182A3C4E8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61" y="1103541"/>
            <a:ext cx="4158493" cy="311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BC06E6-5E1B-4BB2-B192-F973E3CB62E3}"/>
              </a:ext>
            </a:extLst>
          </p:cNvPr>
          <p:cNvSpPr/>
          <p:nvPr/>
        </p:nvSpPr>
        <p:spPr>
          <a:xfrm>
            <a:off x="3641414" y="3732000"/>
            <a:ext cx="1484879" cy="49041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日々の掲示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F058D4D-93DF-479C-9707-58D0F337B74D}"/>
              </a:ext>
            </a:extLst>
          </p:cNvPr>
          <p:cNvSpPr/>
          <p:nvPr/>
        </p:nvSpPr>
        <p:spPr>
          <a:xfrm>
            <a:off x="9200378" y="3135715"/>
            <a:ext cx="1340756" cy="57420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時期に</a:t>
            </a:r>
            <a:endParaRPr lang="en-US" altLang="ja-JP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合わせて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9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7670B20D-E5E8-4370-825B-852F445580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057" y="1033218"/>
            <a:ext cx="2565659" cy="1924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88CB3A7-B4D9-4EE8-BC3E-A223F93D63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799" y="1093269"/>
            <a:ext cx="2942241" cy="220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FC1542-0ECE-49A4-8BC7-C46FD87633CE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7030A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ワクワク部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6DB59F-47A2-4EBB-967B-BF0AAFFEA7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423" y="3487429"/>
            <a:ext cx="2639590" cy="197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4042500-3EE4-4C62-90ED-34059313138B}"/>
              </a:ext>
            </a:extLst>
          </p:cNvPr>
          <p:cNvSpPr/>
          <p:nvPr/>
        </p:nvSpPr>
        <p:spPr>
          <a:xfrm>
            <a:off x="5574059" y="4301973"/>
            <a:ext cx="3852313" cy="114758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○家庭学習を支える取組を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通して、学習内容の定着</a:t>
            </a:r>
            <a:endParaRPr lang="en-US" altLang="ja-JP" sz="22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2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を図ります。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721946-50A1-442D-A2E0-CA54A7136AC6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867" y="1075646"/>
            <a:ext cx="2870054" cy="226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2F05F41-2647-4525-8FA4-5D617CBA60A1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3899" y="1050706"/>
            <a:ext cx="2565659" cy="1850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A36C66B-7A23-43F3-87AB-7F2260A221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34" y="3499297"/>
            <a:ext cx="2581010" cy="193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8171BA1-C24E-4FE5-B358-1B33333367A8}"/>
              </a:ext>
            </a:extLst>
          </p:cNvPr>
          <p:cNvSpPr/>
          <p:nvPr/>
        </p:nvSpPr>
        <p:spPr>
          <a:xfrm>
            <a:off x="1082309" y="2901313"/>
            <a:ext cx="4200242" cy="49041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ならナビ（プリントコーナー）の設置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741985-7473-4893-B11F-85D787759496}"/>
              </a:ext>
            </a:extLst>
          </p:cNvPr>
          <p:cNvSpPr/>
          <p:nvPr/>
        </p:nvSpPr>
        <p:spPr>
          <a:xfrm>
            <a:off x="7756647" y="2151172"/>
            <a:ext cx="1973147" cy="7504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定期テスト前</a:t>
            </a:r>
            <a:endParaRPr lang="en-US" altLang="ja-JP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教科別補充学習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22A0F74-5959-48F7-915B-1354FAFEADAA}"/>
              </a:ext>
            </a:extLst>
          </p:cNvPr>
          <p:cNvSpPr/>
          <p:nvPr/>
        </p:nvSpPr>
        <p:spPr>
          <a:xfrm>
            <a:off x="2010778" y="4697616"/>
            <a:ext cx="1517256" cy="68394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３年生</a:t>
            </a:r>
            <a:endParaRPr lang="en-US" altLang="ja-JP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寺子屋学習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4229419-4858-405B-868F-926CC6E6026F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3D98766-D74C-4B50-ADD3-82CCF8144673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8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取組６</a:t>
            </a:r>
            <a:r>
              <a:rPr kumimoji="1" lang="en-US" altLang="ja-JP" sz="28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800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学習保障の充実「補充学習・ならナビ」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EA9D1DD-227E-4E82-B9E8-3863F93099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30" y="3034182"/>
            <a:ext cx="1649791" cy="1237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6D74E50-650C-4950-8809-850526D4E3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33475" y="3175560"/>
            <a:ext cx="2706044" cy="202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1348A7E-9FC6-429A-9428-BAA22D550734}"/>
              </a:ext>
            </a:extLst>
          </p:cNvPr>
          <p:cNvSpPr/>
          <p:nvPr/>
        </p:nvSpPr>
        <p:spPr>
          <a:xfrm>
            <a:off x="6260516" y="3487429"/>
            <a:ext cx="1517256" cy="68394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家庭学習のすすめ</a:t>
            </a:r>
            <a:endParaRPr lang="ja-JP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0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B7E8B4-E07E-4022-BFF9-CE930B1D97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201" y="1065777"/>
            <a:ext cx="3781748" cy="283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BA9A007-AAC7-4C2F-AABD-AB92EABC3E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649" y="1103212"/>
            <a:ext cx="3681920" cy="276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81A7080-D3CD-418D-9067-C63B703733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53" y="1072299"/>
            <a:ext cx="3788448" cy="284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3E1B47A-7705-496B-9853-27FBBED41318}"/>
              </a:ext>
            </a:extLst>
          </p:cNvPr>
          <p:cNvSpPr/>
          <p:nvPr/>
        </p:nvSpPr>
        <p:spPr>
          <a:xfrm>
            <a:off x="563248" y="3962618"/>
            <a:ext cx="10582327" cy="13757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</a:t>
            </a:r>
            <a:r>
              <a:rPr lang="ja-JP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すべての授業において、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授業冒頭に</a:t>
            </a:r>
            <a:r>
              <a:rPr lang="ja-JP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その時間の</a:t>
            </a:r>
            <a:r>
              <a:rPr lang="ja-JP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ねらい</a:t>
            </a:r>
            <a:r>
              <a:rPr lang="ja-JP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を板書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します。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合わせて授業の</a:t>
            </a:r>
            <a:r>
              <a:rPr lang="ja-JP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終末には、目標に正対した</a:t>
            </a:r>
            <a:r>
              <a:rPr lang="ja-JP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まとめ</a:t>
            </a:r>
            <a:r>
              <a:rPr lang="ja-JP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を行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います。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〇</a:t>
            </a:r>
            <a:r>
              <a:rPr kumimoji="1"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一時間の流れがわかる板書</a:t>
            </a:r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で、学習内容の定着を図ります。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3D35B13-CA22-4A49-9506-77E8519BEEEC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6EA3A14-B348-49DE-98D8-C361F02CFF70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取組１</a:t>
            </a:r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わかる授業の実践①「ねらいとまとめの明確化」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1FB85C-4FCC-4199-85AC-9CA0A68DCE39}"/>
              </a:ext>
            </a:extLst>
          </p:cNvPr>
          <p:cNvSpPr/>
          <p:nvPr/>
        </p:nvSpPr>
        <p:spPr>
          <a:xfrm>
            <a:off x="2859647" y="3231347"/>
            <a:ext cx="918076" cy="5138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国語</a:t>
            </a:r>
            <a:r>
              <a:rPr lang="ja-JP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科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4CDBB5F-4F81-4287-A464-819DFBD7EEB5}"/>
              </a:ext>
            </a:extLst>
          </p:cNvPr>
          <p:cNvSpPr/>
          <p:nvPr/>
        </p:nvSpPr>
        <p:spPr>
          <a:xfrm>
            <a:off x="10368737" y="3182364"/>
            <a:ext cx="918076" cy="5138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社会</a:t>
            </a:r>
            <a:r>
              <a:rPr lang="ja-JP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科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C487395-84B3-45A8-8FF2-EA40A76ABED1}"/>
              </a:ext>
            </a:extLst>
          </p:cNvPr>
          <p:cNvSpPr/>
          <p:nvPr/>
        </p:nvSpPr>
        <p:spPr>
          <a:xfrm>
            <a:off x="6680646" y="3231347"/>
            <a:ext cx="918076" cy="5138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音楽</a:t>
            </a:r>
            <a:r>
              <a:rPr lang="ja-JP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科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B325D8-E7E8-4DA9-9E29-E6EB38EE34F0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コツコツ部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</p:spTree>
    <p:extLst>
      <p:ext uri="{BB962C8B-B14F-4D97-AF65-F5344CB8AC3E}">
        <p14:creationId xmlns:p14="http://schemas.microsoft.com/office/powerpoint/2010/main" val="43102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C6516E7-F78D-449B-B479-4D916DDCB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379" y="1079590"/>
            <a:ext cx="2864274" cy="214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09A586D-7F82-4771-9B30-3E47949E0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112" y="1068932"/>
            <a:ext cx="2859345" cy="214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48CAF6-67E4-4584-B1FF-3A54AECF94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067528"/>
            <a:ext cx="2861217" cy="214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9752D64-99AC-4005-B195-4DCA25A93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84" y="3169374"/>
            <a:ext cx="3040272" cy="2280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F55104B-EBD6-4D2C-A8CE-52E5706C1D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468" y="3169374"/>
            <a:ext cx="3087287" cy="231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B6BACE0-E7E9-4E56-86FD-96EFDD13058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22" y="1081882"/>
            <a:ext cx="2861216" cy="214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F17D27-9B47-4241-A3FE-087E779380BB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コツコツ部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03514B7-27D6-4A6D-A4A5-FC31D5B81DF4}"/>
              </a:ext>
            </a:extLst>
          </p:cNvPr>
          <p:cNvSpPr/>
          <p:nvPr/>
        </p:nvSpPr>
        <p:spPr>
          <a:xfrm>
            <a:off x="6432367" y="3285239"/>
            <a:ext cx="4944204" cy="2069239"/>
          </a:xfrm>
          <a:prstGeom prst="roundRect">
            <a:avLst>
              <a:gd name="adj" fmla="val 103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○</a:t>
            </a:r>
            <a:r>
              <a:rPr lang="ja-JP" altLang="ja-JP" sz="240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タブレットを</a:t>
            </a:r>
            <a:r>
              <a:rPr lang="ja-JP" altLang="ja-JP" sz="24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文房具の一つ</a:t>
            </a:r>
            <a:r>
              <a:rPr lang="ja-JP" altLang="ja-JP" sz="240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と</a:t>
            </a:r>
            <a:endParaRPr lang="en-US" altLang="ja-JP" sz="2400" kern="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40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捉え、</a:t>
            </a:r>
            <a:r>
              <a:rPr lang="ja-JP" altLang="en-US" sz="240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日常的</a:t>
            </a:r>
            <a:r>
              <a:rPr lang="ja-JP" altLang="ja-JP" sz="2400" kern="1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に</a:t>
            </a:r>
            <a:r>
              <a:rPr lang="ja-JP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活用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し、生徒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の</a:t>
            </a:r>
            <a:r>
              <a:rPr lang="ja-JP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表現力・思考力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を深めます。　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○使うほどに新しいアイデアが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 浮かび、授業改善が進みます。　</a:t>
            </a:r>
            <a:endParaRPr lang="ja-JP" altLang="en-US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7AB0AC9-03CF-472F-947F-21D8FE408334}"/>
              </a:ext>
            </a:extLst>
          </p:cNvPr>
          <p:cNvSpPr/>
          <p:nvPr/>
        </p:nvSpPr>
        <p:spPr>
          <a:xfrm>
            <a:off x="1818000" y="2381638"/>
            <a:ext cx="1115146" cy="66156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集会での</a:t>
            </a:r>
            <a:endParaRPr lang="en-US" altLang="ja-JP" kern="100" dirty="0">
              <a:solidFill>
                <a:srgbClr val="000000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意見集約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DCBEA10-1D74-4454-80CD-6C6784256C4A}"/>
              </a:ext>
            </a:extLst>
          </p:cNvPr>
          <p:cNvSpPr/>
          <p:nvPr/>
        </p:nvSpPr>
        <p:spPr>
          <a:xfrm>
            <a:off x="5128734" y="4716806"/>
            <a:ext cx="1099850" cy="61283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生徒に</a:t>
            </a:r>
            <a:endParaRPr lang="en-US" altLang="ja-JP" kern="100" dirty="0">
              <a:solidFill>
                <a:srgbClr val="000000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よる説明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9530EC-6C43-4DD9-8E17-83244732447A}"/>
              </a:ext>
            </a:extLst>
          </p:cNvPr>
          <p:cNvSpPr/>
          <p:nvPr/>
        </p:nvSpPr>
        <p:spPr>
          <a:xfrm>
            <a:off x="1943008" y="4764789"/>
            <a:ext cx="1160310" cy="513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学び合い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C98874-6B7B-4596-A631-063D7CEF132E}"/>
              </a:ext>
            </a:extLst>
          </p:cNvPr>
          <p:cNvSpPr/>
          <p:nvPr/>
        </p:nvSpPr>
        <p:spPr>
          <a:xfrm>
            <a:off x="10140215" y="2532536"/>
            <a:ext cx="1174585" cy="513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教材提示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590DAF2-94D6-4A51-8804-FFF66D2B4866}"/>
              </a:ext>
            </a:extLst>
          </p:cNvPr>
          <p:cNvSpPr/>
          <p:nvPr/>
        </p:nvSpPr>
        <p:spPr>
          <a:xfrm>
            <a:off x="7332617" y="2394526"/>
            <a:ext cx="1188992" cy="6357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外国の方</a:t>
            </a:r>
            <a:endParaRPr lang="en-US" altLang="ja-JP" kern="100" dirty="0">
              <a:solidFill>
                <a:srgbClr val="000000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との交流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D41D36E-E5C7-4977-813F-1E0C34C5F082}"/>
              </a:ext>
            </a:extLst>
          </p:cNvPr>
          <p:cNvSpPr/>
          <p:nvPr/>
        </p:nvSpPr>
        <p:spPr>
          <a:xfrm>
            <a:off x="4559534" y="2511551"/>
            <a:ext cx="1155468" cy="51388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調べ学習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79E88AC-1FC8-491A-8A19-D93925B48675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8CC0A91-6897-4CE8-8DA8-4F3209E620AF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取組１</a:t>
            </a:r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わかる授業の実践②「日常的なＩＣＴの活用」</a:t>
            </a:r>
          </a:p>
        </p:txBody>
      </p:sp>
    </p:spTree>
    <p:extLst>
      <p:ext uri="{BB962C8B-B14F-4D97-AF65-F5344CB8AC3E}">
        <p14:creationId xmlns:p14="http://schemas.microsoft.com/office/powerpoint/2010/main" val="384346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CEEA26F2-B112-420B-A1D1-AC19FA14B9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659" y="1494880"/>
            <a:ext cx="2741694" cy="205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D6B13-1C5C-461E-9AF4-D5650E791478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コツコツ部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221693-A0F8-43EA-AEED-BA5B68AC76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626" y="988348"/>
            <a:ext cx="2377240" cy="178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5F64678-2990-48FC-A029-AE6E081588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01" y="1916303"/>
            <a:ext cx="2570462" cy="192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9CF5BE9-368C-43DB-83A7-675CADEC5B12}"/>
              </a:ext>
            </a:extLst>
          </p:cNvPr>
          <p:cNvSpPr/>
          <p:nvPr/>
        </p:nvSpPr>
        <p:spPr>
          <a:xfrm>
            <a:off x="705706" y="3900585"/>
            <a:ext cx="10297411" cy="1593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○どの教科も教師用デジタル教科書を日常的に活用しています。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また、数学科・英語科では生徒用デジタル教科書を活用しています。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○学級閉鎖でもオンラインで授業を実施しています。年間５０時間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以上実施したノウハウを、通常の授業の改善にもつなげます。</a:t>
            </a:r>
            <a:endParaRPr kumimoji="1" lang="ja-JP" altLang="en-US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FA5F97D-29FF-4B51-B6D3-5FF12E3ACE28}"/>
              </a:ext>
            </a:extLst>
          </p:cNvPr>
          <p:cNvSpPr/>
          <p:nvPr/>
        </p:nvSpPr>
        <p:spPr>
          <a:xfrm>
            <a:off x="5561728" y="2423500"/>
            <a:ext cx="1968747" cy="67685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音声</a:t>
            </a:r>
            <a:r>
              <a:rPr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データの提出</a:t>
            </a:r>
            <a:endParaRPr kumimoji="1" lang="ja-JP" altLang="en-US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8C350FC-FB61-4F30-BEAD-32687A54E4E6}"/>
              </a:ext>
            </a:extLst>
          </p:cNvPr>
          <p:cNvSpPr/>
          <p:nvPr/>
        </p:nvSpPr>
        <p:spPr>
          <a:xfrm>
            <a:off x="6490001" y="3269838"/>
            <a:ext cx="2279173" cy="53071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グループ学習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925395D-99EE-4D42-B11F-ADEA395919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550" y="1481866"/>
            <a:ext cx="2418090" cy="181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4D46071F-B0F3-4DBC-A9DB-B35D4FA1652E}"/>
              </a:ext>
            </a:extLst>
          </p:cNvPr>
          <p:cNvSpPr/>
          <p:nvPr/>
        </p:nvSpPr>
        <p:spPr>
          <a:xfrm>
            <a:off x="9118568" y="3028778"/>
            <a:ext cx="2279173" cy="71944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レポート等</a:t>
            </a:r>
            <a:endParaRPr kumimoji="1" lang="en-US" altLang="ja-JP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kumimoji="1"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進行状況の把握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010C5DA-DB41-42C2-94AE-1299FB3653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06" y="990561"/>
            <a:ext cx="2619148" cy="19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A20645EE-B327-4C07-A62F-247BF8915A63}"/>
              </a:ext>
            </a:extLst>
          </p:cNvPr>
          <p:cNvSpPr/>
          <p:nvPr/>
        </p:nvSpPr>
        <p:spPr>
          <a:xfrm>
            <a:off x="3822365" y="3055313"/>
            <a:ext cx="1308407" cy="561238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教師用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C2EE486-BAA5-4316-8219-83BD962EE01F}"/>
              </a:ext>
            </a:extLst>
          </p:cNvPr>
          <p:cNvSpPr/>
          <p:nvPr/>
        </p:nvSpPr>
        <p:spPr>
          <a:xfrm>
            <a:off x="2588952" y="1083943"/>
            <a:ext cx="1947611" cy="679527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デジタル教科書の活用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30A35D-A9E2-4709-84B6-F359AEE89BE2}"/>
              </a:ext>
            </a:extLst>
          </p:cNvPr>
          <p:cNvSpPr/>
          <p:nvPr/>
        </p:nvSpPr>
        <p:spPr>
          <a:xfrm>
            <a:off x="7848865" y="1053375"/>
            <a:ext cx="1593075" cy="71009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オンライン</a:t>
            </a:r>
            <a:endParaRPr lang="en-US" altLang="ja-JP" kern="100" dirty="0">
              <a:solidFill>
                <a:srgbClr val="000000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授業の進化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1138C15-1274-42C7-BC44-A58FB2DFB725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D1961D2-3941-4C2A-AA4A-5749120D0640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取組１</a:t>
            </a:r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わかる授業の実践②「日常的なＩＣＴの活用」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F1AED56-74F7-472D-8069-B383CDB8D6E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292" y="2136559"/>
            <a:ext cx="2275138" cy="170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A79AEDBC-6503-4D6E-85EF-2C726EFAB5BE}"/>
              </a:ext>
            </a:extLst>
          </p:cNvPr>
          <p:cNvSpPr/>
          <p:nvPr/>
        </p:nvSpPr>
        <p:spPr>
          <a:xfrm>
            <a:off x="364517" y="2557060"/>
            <a:ext cx="1308407" cy="561238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生徒用</a:t>
            </a:r>
          </a:p>
        </p:txBody>
      </p:sp>
    </p:spTree>
    <p:extLst>
      <p:ext uri="{BB962C8B-B14F-4D97-AF65-F5344CB8AC3E}">
        <p14:creationId xmlns:p14="http://schemas.microsoft.com/office/powerpoint/2010/main" val="246378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A93B922-C4AA-4F69-BF4B-18A26FC1C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981" y="1109849"/>
            <a:ext cx="2124171" cy="159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907FC8B-A491-435E-9482-96637EA6D3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56" y="1089522"/>
            <a:ext cx="3437596" cy="257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3D6B13-1C5C-461E-9AF4-D5650E791478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コツコツ部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9CF5BE9-368C-43DB-83A7-675CADEC5B12}"/>
              </a:ext>
            </a:extLst>
          </p:cNvPr>
          <p:cNvSpPr/>
          <p:nvPr/>
        </p:nvSpPr>
        <p:spPr>
          <a:xfrm>
            <a:off x="493486" y="3851218"/>
            <a:ext cx="10800800" cy="1584823"/>
          </a:xfrm>
          <a:prstGeom prst="roundRect">
            <a:avLst>
              <a:gd name="adj" fmla="val 1587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○さらなるＩＣＴの活用＜例＞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</a:t>
            </a:r>
            <a:r>
              <a:rPr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全員の作品を共有して、互いに見合います。（左）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道</a:t>
            </a:r>
            <a:r>
              <a:rPr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話合いの結果を生徒が入力し、教員は同時に板書します。（中）</a:t>
            </a:r>
            <a:endParaRPr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英</a:t>
            </a:r>
            <a:r>
              <a:rPr kumimoji="1"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英文を読み、その音声データを提出します。（右）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C2EE486-BAA5-4316-8219-83BD962EE01F}"/>
              </a:ext>
            </a:extLst>
          </p:cNvPr>
          <p:cNvSpPr/>
          <p:nvPr/>
        </p:nvSpPr>
        <p:spPr>
          <a:xfrm>
            <a:off x="2143578" y="2998433"/>
            <a:ext cx="1350736" cy="492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作品の共有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1138C15-1274-42C7-BC44-A58FB2DFB725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D1961D2-3941-4C2A-AA4A-5749120D0640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取組１</a:t>
            </a:r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わかる授業の実践②「日常的なＩＣＴの活用」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73DFD60-4812-45DF-9EF2-C731460BE6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95" y="1000011"/>
            <a:ext cx="2937406" cy="220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15D7493-C6CC-4F7E-8D98-CC61ABB71E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252" y="2083997"/>
            <a:ext cx="2279270" cy="170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730A35D-A9E2-4709-84B6-F359AEE89BE2}"/>
              </a:ext>
            </a:extLst>
          </p:cNvPr>
          <p:cNvSpPr/>
          <p:nvPr/>
        </p:nvSpPr>
        <p:spPr>
          <a:xfrm>
            <a:off x="4332851" y="2874043"/>
            <a:ext cx="1490050" cy="7100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グループの</a:t>
            </a:r>
            <a:endParaRPr lang="en-US" altLang="ja-JP" kern="100" dirty="0">
              <a:solidFill>
                <a:schemeClr val="tx1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意見集約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8CC48FF-8B0A-43A8-BB5D-79B34FA9E2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804" y="1927449"/>
            <a:ext cx="2488002" cy="186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BD5AE2F-11BE-4694-B2EF-CB3406D1A400}"/>
              </a:ext>
            </a:extLst>
          </p:cNvPr>
          <p:cNvSpPr/>
          <p:nvPr/>
        </p:nvSpPr>
        <p:spPr>
          <a:xfrm>
            <a:off x="7879824" y="2694326"/>
            <a:ext cx="1490050" cy="7100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音声データの提出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9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73AD0B2-B30E-43B2-BF2B-0CEED455B3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76" y="2642346"/>
            <a:ext cx="1975463" cy="148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92D5F2-62B6-404A-9CE2-774892E75E90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コツコツ部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FAD38ED-5A9F-4E21-AFA5-41533F39013A}"/>
              </a:ext>
            </a:extLst>
          </p:cNvPr>
          <p:cNvSpPr/>
          <p:nvPr/>
        </p:nvSpPr>
        <p:spPr>
          <a:xfrm>
            <a:off x="575285" y="4227798"/>
            <a:ext cx="10558253" cy="12354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 ○指導形態の工夫、ＩＣＴ・ＡＩの活用により</a:t>
            </a:r>
            <a:r>
              <a:rPr lang="ja-JP" altLang="en-US" sz="2200" kern="100" dirty="0">
                <a:solidFill>
                  <a:srgbClr val="FF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個別最適な学習</a:t>
            </a:r>
            <a:r>
              <a:rPr lang="ja-JP" altLang="en-US" sz="22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を進めています。</a:t>
            </a:r>
            <a:endParaRPr lang="en-US" altLang="ja-JP" sz="2200" kern="100" dirty="0">
              <a:solidFill>
                <a:schemeClr val="tx1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 ○デジタル・アナログそれぞれの特性を生かした教材・教具を工夫し、</a:t>
            </a:r>
            <a:r>
              <a:rPr lang="ja-JP" altLang="en-US" sz="2200" kern="100" dirty="0">
                <a:solidFill>
                  <a:srgbClr val="FF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協働的な　　</a:t>
            </a:r>
            <a:endParaRPr lang="en-US" altLang="ja-JP" sz="2200" kern="100" dirty="0">
              <a:solidFill>
                <a:srgbClr val="FF0000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  学び</a:t>
            </a:r>
            <a:r>
              <a:rPr lang="ja-JP" altLang="en-US" sz="22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を進めることにより、一人一人の学力を確実に伸ばします。</a:t>
            </a:r>
            <a:endParaRPr lang="ja-JP" altLang="en-US" sz="22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6183FF-6B81-46A6-8F1E-5DD994CBBDA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29" y="977220"/>
            <a:ext cx="2271568" cy="169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4B515D-04D6-4F70-86F3-A80DDB56E9E1}"/>
              </a:ext>
            </a:extLst>
          </p:cNvPr>
          <p:cNvSpPr/>
          <p:nvPr/>
        </p:nvSpPr>
        <p:spPr>
          <a:xfrm>
            <a:off x="1769590" y="1121281"/>
            <a:ext cx="1698838" cy="5138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超少人数授業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13ED0E7-22F0-4324-B9D5-280F21F11D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455" y="960250"/>
            <a:ext cx="1988409" cy="1491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D8C3C80-052A-49B4-8AE2-31534F6BBBFC}"/>
              </a:ext>
            </a:extLst>
          </p:cNvPr>
          <p:cNvSpPr/>
          <p:nvPr/>
        </p:nvSpPr>
        <p:spPr>
          <a:xfrm>
            <a:off x="4431839" y="1248001"/>
            <a:ext cx="2094411" cy="7399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映像・ＡＩによる</a:t>
            </a:r>
            <a:endParaRPr lang="en-US" altLang="ja-JP" kern="100" dirty="0">
              <a:solidFill>
                <a:srgbClr val="000000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分析・評価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85FB2D-0430-4D8D-A9B0-0ECC427217A6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70F29E6-A3EC-4F0D-BCD2-8E5229476DFA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取組１</a:t>
            </a:r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わかる授業の実践③「個別最適な学び・協働的な学びの実現」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D51DAE6-8E29-42AE-AFBD-0128A15384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392" y="2364299"/>
            <a:ext cx="1952581" cy="146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18A0C79-01A3-462B-9985-901AEC16C3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301" y="2444123"/>
            <a:ext cx="2461898" cy="184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D015F8C-8B32-4630-A1CE-608F9B0FE58D}"/>
              </a:ext>
            </a:extLst>
          </p:cNvPr>
          <p:cNvSpPr/>
          <p:nvPr/>
        </p:nvSpPr>
        <p:spPr>
          <a:xfrm>
            <a:off x="1806296" y="3616369"/>
            <a:ext cx="2253826" cy="3887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ドリルアプリの活用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8BE39E0-5192-4241-BBB8-CC2E8CFBDB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639" y="1075941"/>
            <a:ext cx="2091011" cy="1568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CC8CFB-9CDB-41E5-8D28-B30DD2D0D7F9}"/>
              </a:ext>
            </a:extLst>
          </p:cNvPr>
          <p:cNvSpPr/>
          <p:nvPr/>
        </p:nvSpPr>
        <p:spPr>
          <a:xfrm>
            <a:off x="10123461" y="1204893"/>
            <a:ext cx="1329738" cy="657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rgbClr val="000000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教具の工夫</a:t>
            </a:r>
            <a:endParaRPr lang="ja-JP" sz="14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9F693E4-5166-459F-8C90-612992DD4C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436" y="2008834"/>
            <a:ext cx="2328079" cy="174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9D14B99-304E-48B0-AD62-3C474FEFC9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145" y="2523315"/>
            <a:ext cx="2250719" cy="1688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498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872A23-F4DC-47D3-AF78-876BD11203B7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コツコツ部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64D9199A-5301-4902-93AE-D5DB42C3A35A}"/>
              </a:ext>
            </a:extLst>
          </p:cNvPr>
          <p:cNvSpPr/>
          <p:nvPr/>
        </p:nvSpPr>
        <p:spPr>
          <a:xfrm>
            <a:off x="315462" y="3702656"/>
            <a:ext cx="6607707" cy="16762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○自分の考えや立場を明確にし、他者と議論</a:t>
            </a:r>
            <a:endParaRPr lang="en-US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　する授業により、自己の考えを深めます。</a:t>
            </a:r>
            <a:endParaRPr lang="en-US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○各クラスに道徳コーナーを設け、道徳的価</a:t>
            </a:r>
            <a:endParaRPr lang="en-US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 値や意見を共有します。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2483EB-A875-4D44-A72D-3917A97E0F1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16" y="999405"/>
            <a:ext cx="2634856" cy="212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B98E0A-A0AF-412F-8583-4DE754DA7258}"/>
              </a:ext>
            </a:extLst>
          </p:cNvPr>
          <p:cNvSpPr/>
          <p:nvPr/>
        </p:nvSpPr>
        <p:spPr>
          <a:xfrm>
            <a:off x="570793" y="2873667"/>
            <a:ext cx="1823101" cy="513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活発な意見発表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F4DBAF4-69CF-498B-92D4-18947F560FB9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A5DC062-55C2-4FDE-BB8A-57F38053C125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取組２</a:t>
            </a:r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道徳教育の充実①「考え議論する道徳授業の実践」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4804E7E3-8F41-4E99-BF1E-28001FFA9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408" y="942689"/>
            <a:ext cx="4487530" cy="197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BC570D-5024-4AAC-850D-82467866465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5058" y="2634860"/>
            <a:ext cx="1654488" cy="133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F28523-B121-46A9-BEFD-9D3679EDC5F6}"/>
              </a:ext>
            </a:extLst>
          </p:cNvPr>
          <p:cNvSpPr/>
          <p:nvPr/>
        </p:nvSpPr>
        <p:spPr>
          <a:xfrm>
            <a:off x="8974956" y="2543434"/>
            <a:ext cx="1459305" cy="513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板書の工夫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F134261-7075-42A2-8D82-3879C389BC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685" y="3265668"/>
            <a:ext cx="2839689" cy="212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50DC164-33D8-4A88-ADA7-29B1C66D2891}"/>
              </a:ext>
            </a:extLst>
          </p:cNvPr>
          <p:cNvSpPr/>
          <p:nvPr/>
        </p:nvSpPr>
        <p:spPr>
          <a:xfrm>
            <a:off x="9805764" y="4727395"/>
            <a:ext cx="1655146" cy="6842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道徳コーナー</a:t>
            </a:r>
            <a:endParaRPr lang="en-US" altLang="ja-JP" kern="100" dirty="0">
              <a:solidFill>
                <a:schemeClr val="tx1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の設置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6000AD8-A9A0-43FD-8888-9C0A02ABB2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1355" y="3989983"/>
            <a:ext cx="2036084" cy="152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117821D-F045-4EFE-9BFA-A93CBF482A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827" y="1599288"/>
            <a:ext cx="2235023" cy="167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53E1FF5-3FB3-4D5F-98DA-414A5075432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038" y="1036728"/>
            <a:ext cx="2499195" cy="187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62A4E6A-AEBB-42BE-A86E-64B76DB0625D}"/>
              </a:ext>
            </a:extLst>
          </p:cNvPr>
          <p:cNvSpPr/>
          <p:nvPr/>
        </p:nvSpPr>
        <p:spPr>
          <a:xfrm>
            <a:off x="3454669" y="2911124"/>
            <a:ext cx="1823101" cy="6152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学級・グループ</a:t>
            </a:r>
            <a:endParaRPr lang="en-US" altLang="ja-JP" kern="100" dirty="0">
              <a:solidFill>
                <a:schemeClr val="tx1"/>
              </a:solidFill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kern="100" dirty="0" err="1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での</a:t>
            </a:r>
            <a:r>
              <a:rPr lang="ja-JP" altLang="en-US" kern="100" dirty="0">
                <a:solidFill>
                  <a:schemeClr val="tx1"/>
                </a:solidFill>
                <a:ea typeface="ＤＦ特太ゴシック体" panose="020B0509000000000000" pitchFamily="49" charset="-128"/>
                <a:cs typeface="Times New Roman" panose="02020603050405020304" pitchFamily="18" charset="0"/>
              </a:rPr>
              <a:t>討論</a:t>
            </a:r>
            <a:endParaRPr lang="ja-JP" sz="14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5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0E109FDF-6CA4-4F10-87D1-DFB18FEF2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35" y="1031486"/>
            <a:ext cx="2502826" cy="187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08719E-49E7-4DE1-B40D-DD4383EBDB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712" y="2066851"/>
            <a:ext cx="2638613" cy="197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0FD28F-B999-4FCC-B40B-A717A88460D9}"/>
              </a:ext>
            </a:extLst>
          </p:cNvPr>
          <p:cNvSpPr txBox="1"/>
          <p:nvPr/>
        </p:nvSpPr>
        <p:spPr>
          <a:xfrm>
            <a:off x="4082603" y="5662726"/>
            <a:ext cx="402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コツコツ部</a:t>
            </a:r>
            <a:r>
              <a:rPr kumimoji="1" lang="ja-JP" altLang="en-US" sz="3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の取組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1556B75-124B-41F8-8423-B63C083F5FA1}"/>
              </a:ext>
            </a:extLst>
          </p:cNvPr>
          <p:cNvSpPr/>
          <p:nvPr/>
        </p:nvSpPr>
        <p:spPr>
          <a:xfrm>
            <a:off x="257998" y="4026278"/>
            <a:ext cx="6010056" cy="1382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 ○学んだ道徳的価値を実践できる場を、</a:t>
            </a:r>
            <a:endParaRPr lang="en-US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  年間を通して意図的に設定します。</a:t>
            </a:r>
            <a:endParaRPr lang="en-US" altLang="ja-JP" sz="2400" kern="100" dirty="0">
              <a:solidFill>
                <a:schemeClr val="tx1"/>
              </a:solidFill>
              <a:latin typeface="游明朝" panose="02020400000000000000" pitchFamily="18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tx1"/>
                </a:solidFill>
                <a:latin typeface="游明朝" panose="02020400000000000000" pitchFamily="18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 ○活動をほめ、認め、励まします。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C6CD17-5AC6-48CF-9B22-6005C3D1DBC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081" y="1022399"/>
            <a:ext cx="2225973" cy="170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4E2127A-A1FB-45D5-BC88-4C1E09B2D3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352" y="1031486"/>
            <a:ext cx="2564726" cy="192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7C0E893-57D5-4F0D-9F1A-9CDD00D427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74" y="1243937"/>
            <a:ext cx="1776341" cy="133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4EB5AD1-D6F3-4287-B256-A8E98C159E06}"/>
              </a:ext>
            </a:extLst>
          </p:cNvPr>
          <p:cNvSpPr/>
          <p:nvPr/>
        </p:nvSpPr>
        <p:spPr>
          <a:xfrm>
            <a:off x="10147933" y="1725061"/>
            <a:ext cx="1207369" cy="68358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生徒会</a:t>
            </a:r>
            <a:endParaRPr lang="en-US" altLang="ja-JP" sz="1600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の活動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C868C55-D281-4496-A8B6-03A93B57E0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781" y="2477497"/>
            <a:ext cx="2041772" cy="153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FBADDC77-137B-4174-9C89-AD0397F476CF}"/>
              </a:ext>
            </a:extLst>
          </p:cNvPr>
          <p:cNvSpPr/>
          <p:nvPr/>
        </p:nvSpPr>
        <p:spPr>
          <a:xfrm>
            <a:off x="7952724" y="3236001"/>
            <a:ext cx="1868254" cy="589714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体育祭での</a:t>
            </a:r>
            <a:endParaRPr lang="en-US" altLang="ja-JP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団編成</a:t>
            </a: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4DFB794-AA1E-43B0-9E9A-F30E40988CBA}"/>
              </a:ext>
            </a:extLst>
          </p:cNvPr>
          <p:cNvSpPr/>
          <p:nvPr/>
        </p:nvSpPr>
        <p:spPr>
          <a:xfrm>
            <a:off x="162202" y="182212"/>
            <a:ext cx="11384420" cy="533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4A4F2E4-64AE-430D-8CBE-E39B78109660}"/>
              </a:ext>
            </a:extLst>
          </p:cNvPr>
          <p:cNvSpPr/>
          <p:nvPr/>
        </p:nvSpPr>
        <p:spPr>
          <a:xfrm>
            <a:off x="178315" y="189586"/>
            <a:ext cx="11354924" cy="7844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【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取組２</a:t>
            </a:r>
            <a:r>
              <a:rPr kumimoji="1" lang="en-US" altLang="ja-JP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】</a:t>
            </a:r>
            <a:r>
              <a:rPr kumimoji="1" lang="ja-JP" altLang="en-US" sz="2400" dirty="0">
                <a:solidFill>
                  <a:srgbClr val="FFFF00"/>
                </a:solidFill>
                <a:highlight>
                  <a:srgbClr val="FF0000"/>
                </a:highligh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道徳教育の充実②「道徳の見える化の推進」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67265E3-C45A-4255-9640-E196DBD85AF9}"/>
              </a:ext>
            </a:extLst>
          </p:cNvPr>
          <p:cNvSpPr/>
          <p:nvPr/>
        </p:nvSpPr>
        <p:spPr>
          <a:xfrm>
            <a:off x="4324676" y="2714541"/>
            <a:ext cx="1065399" cy="68358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靴・荷物</a:t>
            </a:r>
            <a:endParaRPr lang="en-US" altLang="ja-JP" sz="1600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そろえ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C529B05-FED2-4B93-AEBA-9C09B05DD3D9}"/>
              </a:ext>
            </a:extLst>
          </p:cNvPr>
          <p:cNvSpPr/>
          <p:nvPr/>
        </p:nvSpPr>
        <p:spPr>
          <a:xfrm>
            <a:off x="7942549" y="2510102"/>
            <a:ext cx="1745895" cy="562311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落ち葉掃き</a:t>
            </a: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6543E41-065C-4243-94BD-38CD7FD1A9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828" y="3785587"/>
            <a:ext cx="2322829" cy="174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A378345-D147-4F05-A55A-758424C2542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23" y="4247318"/>
            <a:ext cx="1350629" cy="130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E8E07D06-1215-4AC8-95B6-C0FD89519E2D}"/>
              </a:ext>
            </a:extLst>
          </p:cNvPr>
          <p:cNvSpPr/>
          <p:nvPr/>
        </p:nvSpPr>
        <p:spPr>
          <a:xfrm>
            <a:off x="6398573" y="3900330"/>
            <a:ext cx="1700692" cy="588362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ナラッキー</a:t>
            </a:r>
            <a:endParaRPr lang="en-US" altLang="ja-JP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募金</a:t>
            </a: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A316E8D-EFF5-4DC8-B25A-AF102FB7B68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324" y="4186345"/>
            <a:ext cx="1700692" cy="127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1912837-F448-49AD-AE8C-25F8132A5D6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92" y="2228835"/>
            <a:ext cx="2376862" cy="178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4E2E777-40C2-4978-98AC-A34DA4A608BF}"/>
              </a:ext>
            </a:extLst>
          </p:cNvPr>
          <p:cNvSpPr/>
          <p:nvPr/>
        </p:nvSpPr>
        <p:spPr>
          <a:xfrm>
            <a:off x="2461175" y="1342570"/>
            <a:ext cx="1119720" cy="68358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無言集合</a:t>
            </a:r>
            <a:endParaRPr lang="en-US" altLang="ja-JP" sz="1600" kern="100" dirty="0">
              <a:solidFill>
                <a:srgbClr val="000000"/>
              </a:solidFill>
              <a:effectLst/>
              <a:ea typeface="ＤＦ特太ゴシック体" panose="020B05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ea typeface="ＤＦ特太ゴシック体" panose="020B0509000000000000" pitchFamily="49" charset="-128"/>
                <a:cs typeface="Times New Roman" panose="02020603050405020304" pitchFamily="18" charset="0"/>
              </a:rPr>
              <a:t>無言整列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AA70885-8EDE-4F4C-A5C4-91FD9565A2BA}"/>
              </a:ext>
            </a:extLst>
          </p:cNvPr>
          <p:cNvSpPr/>
          <p:nvPr/>
        </p:nvSpPr>
        <p:spPr>
          <a:xfrm>
            <a:off x="270042" y="3142135"/>
            <a:ext cx="2100980" cy="683580"/>
          </a:xfrm>
          <a:prstGeom prst="ellipse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ハンドサインによる整列</a:t>
            </a:r>
            <a:endParaRPr kumimoji="1" lang="ja-JP" altLang="en-US" sz="16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59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D1B4D1-CB09-4D8A-A159-A5D4179C43F8}"/>
              </a:ext>
            </a:extLst>
          </p:cNvPr>
          <p:cNvSpPr txBox="1"/>
          <p:nvPr/>
        </p:nvSpPr>
        <p:spPr>
          <a:xfrm>
            <a:off x="3883695" y="2659559"/>
            <a:ext cx="4504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ニコニコ部</a:t>
            </a:r>
            <a:r>
              <a:rPr kumimoji="1"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の取組</a:t>
            </a:r>
          </a:p>
        </p:txBody>
      </p:sp>
    </p:spTree>
    <p:extLst>
      <p:ext uri="{BB962C8B-B14F-4D97-AF65-F5344CB8AC3E}">
        <p14:creationId xmlns:p14="http://schemas.microsoft.com/office/powerpoint/2010/main" val="405142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1977</TotalTime>
  <Words>678</Words>
  <Application>Microsoft Office PowerPoint</Application>
  <PresentationFormat>ワイド画面</PresentationFormat>
  <Paragraphs>174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BIZ UDゴシック</vt:lpstr>
      <vt:lpstr>ＤＦ特太ゴシック体</vt:lpstr>
      <vt:lpstr>ＭＳ Ｐゴシック</vt:lpstr>
      <vt:lpstr>UD デジタル 教科書体 NK-B</vt:lpstr>
      <vt:lpstr>游明朝</vt:lpstr>
      <vt:lpstr>Arial</vt:lpstr>
      <vt:lpstr>Impact</vt:lpstr>
      <vt:lpstr>Times New Roman</vt:lpstr>
      <vt:lpstr>メイン イベント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熊谷市立奈良中学校 プロモーションビデオ</dc:title>
  <dc:creator>松永哲</dc:creator>
  <cp:lastModifiedBy>松永哲</cp:lastModifiedBy>
  <cp:revision>141</cp:revision>
  <cp:lastPrinted>2024-07-16T06:38:22Z</cp:lastPrinted>
  <dcterms:created xsi:type="dcterms:W3CDTF">2024-03-05T22:31:00Z</dcterms:created>
  <dcterms:modified xsi:type="dcterms:W3CDTF">2024-07-28T00:00:35Z</dcterms:modified>
</cp:coreProperties>
</file>