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12" r:id="rId8"/>
    <p:sldId id="310" r:id="rId9"/>
    <p:sldId id="303" r:id="rId10"/>
    <p:sldId id="306" r:id="rId11"/>
    <p:sldId id="262" r:id="rId12"/>
    <p:sldId id="263" r:id="rId13"/>
    <p:sldId id="264" r:id="rId14"/>
    <p:sldId id="266" r:id="rId15"/>
  </p:sldIdLst>
  <p:sldSz cx="12192000" cy="6858000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松永哲" initials="松永哲" lastIdx="1" clrIdx="0">
    <p:extLst>
      <p:ext uri="{19B8F6BF-5375-455C-9EA6-DF929625EA0E}">
        <p15:presenceInfo xmlns:p15="http://schemas.microsoft.com/office/powerpoint/2012/main" userId="S-1-5-21-2247038039-3023064656-2439444967-68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CC"/>
    <a:srgbClr val="FF33CC"/>
    <a:srgbClr val="FF99CC"/>
    <a:srgbClr val="3333FF"/>
    <a:srgbClr val="FFFFCC"/>
    <a:srgbClr val="CCFFFF"/>
    <a:srgbClr val="FFCCFF"/>
    <a:srgbClr val="3399FF"/>
    <a:srgbClr val="B69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B8CB5-72F3-4155-9FC8-7E7946459447}" type="doc">
      <dgm:prSet loTypeId="urn:microsoft.com/office/officeart/2005/8/layout/lProcess1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70BA715-BBB3-41D8-B359-73EE871CF2E2}">
      <dgm:prSet phldrT="[テキスト]"/>
      <dgm:spPr/>
      <dgm:t>
        <a:bodyPr/>
        <a:lstStyle/>
        <a:p>
          <a:r>
            <a: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校長</a:t>
          </a:r>
        </a:p>
      </dgm:t>
    </dgm:pt>
    <dgm:pt modelId="{BBC07A8B-5B7E-440B-9FB5-5F1D5A40EC97}" type="parTrans" cxnId="{75D56E5A-90E2-4CB6-8F51-99F590DB23D7}">
      <dgm:prSet/>
      <dgm:spPr/>
      <dgm:t>
        <a:bodyPr/>
        <a:lstStyle/>
        <a:p>
          <a:endParaRPr kumimoji="1" lang="ja-JP" altLang="en-US"/>
        </a:p>
      </dgm:t>
    </dgm:pt>
    <dgm:pt modelId="{6CB67DBE-5390-4489-84BD-84F1D92EBEA4}" type="sibTrans" cxnId="{75D56E5A-90E2-4CB6-8F51-99F590DB23D7}">
      <dgm:prSet/>
      <dgm:spPr/>
      <dgm:t>
        <a:bodyPr/>
        <a:lstStyle/>
        <a:p>
          <a:endParaRPr kumimoji="1" lang="ja-JP" altLang="en-US"/>
        </a:p>
      </dgm:t>
    </dgm:pt>
    <dgm:pt modelId="{E1BCF94F-03F4-4E28-BFD6-29EF855A3EA7}">
      <dgm:prSet phldrT="[テキスト]"/>
      <dgm:spPr/>
      <dgm:t>
        <a:bodyPr/>
        <a:lstStyle/>
        <a:p>
          <a:r>
            <a: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企画委員会</a:t>
          </a:r>
        </a:p>
      </dgm:t>
    </dgm:pt>
    <dgm:pt modelId="{7B999640-0719-4F34-BAC7-9F70A3B45954}" type="parTrans" cxnId="{E853118E-F030-4EDE-A6B5-04376A1BC518}">
      <dgm:prSet/>
      <dgm:spPr/>
      <dgm:t>
        <a:bodyPr/>
        <a:lstStyle/>
        <a:p>
          <a:endParaRPr kumimoji="1" lang="ja-JP" altLang="en-US"/>
        </a:p>
      </dgm:t>
    </dgm:pt>
    <dgm:pt modelId="{50392A9E-EB85-44D8-89C7-B68935836E81}" type="sibTrans" cxnId="{E853118E-F030-4EDE-A6B5-04376A1BC518}">
      <dgm:prSet/>
      <dgm:spPr/>
      <dgm:t>
        <a:bodyPr/>
        <a:lstStyle/>
        <a:p>
          <a:endParaRPr kumimoji="1" lang="ja-JP" altLang="en-US"/>
        </a:p>
      </dgm:t>
    </dgm:pt>
    <dgm:pt modelId="{7A0B3C04-5D8D-4E76-ABD9-EADB832C12C4}">
      <dgm:prSet phldrT="[テキスト]"/>
      <dgm:spPr/>
      <dgm:t>
        <a:bodyPr/>
        <a:lstStyle/>
        <a:p>
          <a:r>
            <a: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校内研究推進委員会</a:t>
          </a:r>
        </a:p>
      </dgm:t>
    </dgm:pt>
    <dgm:pt modelId="{732C4E54-A029-4D9E-8D3A-8AE712747333}" type="parTrans" cxnId="{15EA3086-CD97-4187-8D09-2067CA24A7A9}">
      <dgm:prSet/>
      <dgm:spPr/>
      <dgm:t>
        <a:bodyPr/>
        <a:lstStyle/>
        <a:p>
          <a:endParaRPr kumimoji="1" lang="ja-JP" altLang="en-US"/>
        </a:p>
      </dgm:t>
    </dgm:pt>
    <dgm:pt modelId="{A3702893-5E5C-44DD-BEC9-FBE252E42D76}" type="sibTrans" cxnId="{15EA3086-CD97-4187-8D09-2067CA24A7A9}">
      <dgm:prSet/>
      <dgm:spPr/>
      <dgm:t>
        <a:bodyPr/>
        <a:lstStyle/>
        <a:p>
          <a:endParaRPr kumimoji="1" lang="ja-JP" altLang="en-US"/>
        </a:p>
      </dgm:t>
    </dgm:pt>
    <dgm:pt modelId="{BF68C550-493D-4ACE-849D-0D57B35F2029}" type="pres">
      <dgm:prSet presAssocID="{CDBB8CB5-72F3-4155-9FC8-7E7946459447}" presName="Name0" presStyleCnt="0">
        <dgm:presLayoutVars>
          <dgm:dir/>
          <dgm:animLvl val="lvl"/>
          <dgm:resizeHandles val="exact"/>
        </dgm:presLayoutVars>
      </dgm:prSet>
      <dgm:spPr/>
    </dgm:pt>
    <dgm:pt modelId="{32AE70D0-5060-4CEB-BFB8-F14D0CE2D4F3}" type="pres">
      <dgm:prSet presAssocID="{870BA715-BBB3-41D8-B359-73EE871CF2E2}" presName="vertFlow" presStyleCnt="0"/>
      <dgm:spPr/>
    </dgm:pt>
    <dgm:pt modelId="{3DD5EF2E-3AD4-4EF0-B498-1705CC29CA9A}" type="pres">
      <dgm:prSet presAssocID="{870BA715-BBB3-41D8-B359-73EE871CF2E2}" presName="header" presStyleLbl="node1" presStyleIdx="0" presStyleCnt="1" custScaleX="161576"/>
      <dgm:spPr/>
    </dgm:pt>
    <dgm:pt modelId="{FFFB937F-5E68-4210-A8AC-A109753FF313}" type="pres">
      <dgm:prSet presAssocID="{7B999640-0719-4F34-BAC7-9F70A3B45954}" presName="parTrans" presStyleLbl="sibTrans2D1" presStyleIdx="0" presStyleCnt="2"/>
      <dgm:spPr/>
    </dgm:pt>
    <dgm:pt modelId="{E3ECC81B-178E-4D40-A182-2E274FBF32A4}" type="pres">
      <dgm:prSet presAssocID="{E1BCF94F-03F4-4E28-BFD6-29EF855A3EA7}" presName="child" presStyleLbl="alignAccFollowNode1" presStyleIdx="0" presStyleCnt="2" custScaleX="161576">
        <dgm:presLayoutVars>
          <dgm:chMax val="0"/>
          <dgm:bulletEnabled val="1"/>
        </dgm:presLayoutVars>
      </dgm:prSet>
      <dgm:spPr/>
    </dgm:pt>
    <dgm:pt modelId="{F3846023-44D4-496C-9A0F-B4D41AE1A03A}" type="pres">
      <dgm:prSet presAssocID="{50392A9E-EB85-44D8-89C7-B68935836E81}" presName="sibTrans" presStyleLbl="sibTrans2D1" presStyleIdx="1" presStyleCnt="2"/>
      <dgm:spPr/>
    </dgm:pt>
    <dgm:pt modelId="{3D5009EA-ABEC-407C-8141-A17F201E7C84}" type="pres">
      <dgm:prSet presAssocID="{7A0B3C04-5D8D-4E76-ABD9-EADB832C12C4}" presName="child" presStyleLbl="alignAccFollowNode1" presStyleIdx="1" presStyleCnt="2" custScaleX="161576" custLinFactY="11210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7A84FE1B-F154-46C1-B46C-2B20A0B04845}" type="presOf" srcId="{7B999640-0719-4F34-BAC7-9F70A3B45954}" destId="{FFFB937F-5E68-4210-A8AC-A109753FF313}" srcOrd="0" destOrd="0" presId="urn:microsoft.com/office/officeart/2005/8/layout/lProcess1"/>
    <dgm:cxn modelId="{C3EDC35B-DF89-4E28-8DE4-F18171DEB2E5}" type="presOf" srcId="{CDBB8CB5-72F3-4155-9FC8-7E7946459447}" destId="{BF68C550-493D-4ACE-849D-0D57B35F2029}" srcOrd="0" destOrd="0" presId="urn:microsoft.com/office/officeart/2005/8/layout/lProcess1"/>
    <dgm:cxn modelId="{75D56E5A-90E2-4CB6-8F51-99F590DB23D7}" srcId="{CDBB8CB5-72F3-4155-9FC8-7E7946459447}" destId="{870BA715-BBB3-41D8-B359-73EE871CF2E2}" srcOrd="0" destOrd="0" parTransId="{BBC07A8B-5B7E-440B-9FB5-5F1D5A40EC97}" sibTransId="{6CB67DBE-5390-4489-84BD-84F1D92EBEA4}"/>
    <dgm:cxn modelId="{F50A5784-A155-453D-8FDF-28765FF5DFFD}" type="presOf" srcId="{7A0B3C04-5D8D-4E76-ABD9-EADB832C12C4}" destId="{3D5009EA-ABEC-407C-8141-A17F201E7C84}" srcOrd="0" destOrd="0" presId="urn:microsoft.com/office/officeart/2005/8/layout/lProcess1"/>
    <dgm:cxn modelId="{15EA3086-CD97-4187-8D09-2067CA24A7A9}" srcId="{870BA715-BBB3-41D8-B359-73EE871CF2E2}" destId="{7A0B3C04-5D8D-4E76-ABD9-EADB832C12C4}" srcOrd="1" destOrd="0" parTransId="{732C4E54-A029-4D9E-8D3A-8AE712747333}" sibTransId="{A3702893-5E5C-44DD-BEC9-FBE252E42D76}"/>
    <dgm:cxn modelId="{E279058A-4333-47CF-9813-A363539A70FF}" type="presOf" srcId="{50392A9E-EB85-44D8-89C7-B68935836E81}" destId="{F3846023-44D4-496C-9A0F-B4D41AE1A03A}" srcOrd="0" destOrd="0" presId="urn:microsoft.com/office/officeart/2005/8/layout/lProcess1"/>
    <dgm:cxn modelId="{E853118E-F030-4EDE-A6B5-04376A1BC518}" srcId="{870BA715-BBB3-41D8-B359-73EE871CF2E2}" destId="{E1BCF94F-03F4-4E28-BFD6-29EF855A3EA7}" srcOrd="0" destOrd="0" parTransId="{7B999640-0719-4F34-BAC7-9F70A3B45954}" sibTransId="{50392A9E-EB85-44D8-89C7-B68935836E81}"/>
    <dgm:cxn modelId="{59665FB7-0B72-41DC-9308-377A944DF5AE}" type="presOf" srcId="{E1BCF94F-03F4-4E28-BFD6-29EF855A3EA7}" destId="{E3ECC81B-178E-4D40-A182-2E274FBF32A4}" srcOrd="0" destOrd="0" presId="urn:microsoft.com/office/officeart/2005/8/layout/lProcess1"/>
    <dgm:cxn modelId="{2EE21DC7-2588-44E3-AB3C-2DE90F978004}" type="presOf" srcId="{870BA715-BBB3-41D8-B359-73EE871CF2E2}" destId="{3DD5EF2E-3AD4-4EF0-B498-1705CC29CA9A}" srcOrd="0" destOrd="0" presId="urn:microsoft.com/office/officeart/2005/8/layout/lProcess1"/>
    <dgm:cxn modelId="{0A9331E0-2321-4C9A-B685-70FA51B7FD3B}" type="presParOf" srcId="{BF68C550-493D-4ACE-849D-0D57B35F2029}" destId="{32AE70D0-5060-4CEB-BFB8-F14D0CE2D4F3}" srcOrd="0" destOrd="0" presId="urn:microsoft.com/office/officeart/2005/8/layout/lProcess1"/>
    <dgm:cxn modelId="{6E8D6121-C7E3-4630-82C1-403D6A2AC8E7}" type="presParOf" srcId="{32AE70D0-5060-4CEB-BFB8-F14D0CE2D4F3}" destId="{3DD5EF2E-3AD4-4EF0-B498-1705CC29CA9A}" srcOrd="0" destOrd="0" presId="urn:microsoft.com/office/officeart/2005/8/layout/lProcess1"/>
    <dgm:cxn modelId="{91FDF070-750C-46C7-A3A3-4E0DADE8F597}" type="presParOf" srcId="{32AE70D0-5060-4CEB-BFB8-F14D0CE2D4F3}" destId="{FFFB937F-5E68-4210-A8AC-A109753FF313}" srcOrd="1" destOrd="0" presId="urn:microsoft.com/office/officeart/2005/8/layout/lProcess1"/>
    <dgm:cxn modelId="{469FF26E-4E49-4EEC-9EA9-101F151235D8}" type="presParOf" srcId="{32AE70D0-5060-4CEB-BFB8-F14D0CE2D4F3}" destId="{E3ECC81B-178E-4D40-A182-2E274FBF32A4}" srcOrd="2" destOrd="0" presId="urn:microsoft.com/office/officeart/2005/8/layout/lProcess1"/>
    <dgm:cxn modelId="{CBC8484A-EA53-466A-A02B-FB786DDA2C48}" type="presParOf" srcId="{32AE70D0-5060-4CEB-BFB8-F14D0CE2D4F3}" destId="{F3846023-44D4-496C-9A0F-B4D41AE1A03A}" srcOrd="3" destOrd="0" presId="urn:microsoft.com/office/officeart/2005/8/layout/lProcess1"/>
    <dgm:cxn modelId="{CEB1164A-626F-40D2-9402-2BC747432699}" type="presParOf" srcId="{32AE70D0-5060-4CEB-BFB8-F14D0CE2D4F3}" destId="{3D5009EA-ABEC-407C-8141-A17F201E7C8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5EF2E-3AD4-4EF0-B498-1705CC29CA9A}">
      <dsp:nvSpPr>
        <dsp:cNvPr id="0" name=""/>
        <dsp:cNvSpPr/>
      </dsp:nvSpPr>
      <dsp:spPr>
        <a:xfrm>
          <a:off x="1170123" y="691"/>
          <a:ext cx="2601991" cy="4025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校長</a:t>
          </a:r>
        </a:p>
      </dsp:txBody>
      <dsp:txXfrm>
        <a:off x="1181915" y="12483"/>
        <a:ext cx="2578407" cy="379011"/>
      </dsp:txXfrm>
    </dsp:sp>
    <dsp:sp modelId="{FFFB937F-5E68-4210-A8AC-A109753FF313}">
      <dsp:nvSpPr>
        <dsp:cNvPr id="0" name=""/>
        <dsp:cNvSpPr/>
      </dsp:nvSpPr>
      <dsp:spPr>
        <a:xfrm rot="5400000">
          <a:off x="2435892" y="438514"/>
          <a:ext cx="70454" cy="704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CC81B-178E-4D40-A182-2E274FBF32A4}">
      <dsp:nvSpPr>
        <dsp:cNvPr id="0" name=""/>
        <dsp:cNvSpPr/>
      </dsp:nvSpPr>
      <dsp:spPr>
        <a:xfrm>
          <a:off x="1170123" y="544195"/>
          <a:ext cx="2601991" cy="40259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企画委員会</a:t>
          </a:r>
        </a:p>
      </dsp:txBody>
      <dsp:txXfrm>
        <a:off x="1181915" y="555987"/>
        <a:ext cx="2578407" cy="379011"/>
      </dsp:txXfrm>
    </dsp:sp>
    <dsp:sp modelId="{F3846023-44D4-496C-9A0F-B4D41AE1A03A}">
      <dsp:nvSpPr>
        <dsp:cNvPr id="0" name=""/>
        <dsp:cNvSpPr/>
      </dsp:nvSpPr>
      <dsp:spPr>
        <a:xfrm rot="5400000">
          <a:off x="2435546" y="982364"/>
          <a:ext cx="71145" cy="704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8869879"/>
            <a:satOff val="15842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009EA-ABEC-407C-8141-A17F201E7C84}">
      <dsp:nvSpPr>
        <dsp:cNvPr id="0" name=""/>
        <dsp:cNvSpPr/>
      </dsp:nvSpPr>
      <dsp:spPr>
        <a:xfrm>
          <a:off x="1170123" y="1088391"/>
          <a:ext cx="2601991" cy="40259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9320826"/>
            <a:satOff val="11557"/>
            <a:lumOff val="21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320826"/>
              <a:satOff val="11557"/>
              <a:lumOff val="2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校内研究推進委員会</a:t>
          </a:r>
        </a:p>
      </dsp:txBody>
      <dsp:txXfrm>
        <a:off x="1181915" y="1100183"/>
        <a:ext cx="2578407" cy="379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CEACF2-D028-4D29-B39D-A2960AE3C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17707" y="743266"/>
            <a:ext cx="9755187" cy="2766528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C00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令和６年度前期</a:t>
            </a:r>
            <a:br>
              <a:rPr kumimoji="1" lang="en-US" altLang="ja-JP" dirty="0">
                <a:solidFill>
                  <a:srgbClr val="CC00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solidFill>
                  <a:srgbClr val="CC00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学校研究まとめ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5F2F720-055D-49A5-8DBC-968A5ABAA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218407" y="3760014"/>
            <a:ext cx="9755187" cy="620264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「世界を小とせよ」奈良中生　</a:t>
            </a:r>
            <a:r>
              <a:rPr lang="en-US" altLang="ja-JP" dirty="0">
                <a:solidFill>
                  <a:srgbClr val="00B050"/>
                </a:solidFill>
              </a:rPr>
              <a:t>Make The WORLD smaller</a:t>
            </a:r>
            <a:r>
              <a:rPr lang="ja-JP" altLang="en-US" dirty="0">
                <a:solidFill>
                  <a:srgbClr val="00B050"/>
                </a:solidFill>
              </a:rPr>
              <a:t>！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6AB07AD-45A2-4D23-9222-C51ECED5F7D9}"/>
              </a:ext>
            </a:extLst>
          </p:cNvPr>
          <p:cNvSpPr txBox="1">
            <a:spLocks/>
          </p:cNvSpPr>
          <p:nvPr/>
        </p:nvSpPr>
        <p:spPr>
          <a:xfrm rot="21388335">
            <a:off x="1349036" y="4934642"/>
            <a:ext cx="9755187" cy="647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奈良中学校　</a:t>
            </a:r>
            <a:r>
              <a:rPr lang="en-US" altLang="ja-JP" sz="40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r6.7.19</a:t>
            </a:r>
            <a:endParaRPr lang="ja-JP" altLang="en-US" sz="40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1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854AEF4-146E-4793-A5D2-A0047B21C6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154" y="2210996"/>
            <a:ext cx="2414325" cy="181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31F3CE7-178D-4F46-8CF5-8571ABCE2C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517" y="857995"/>
            <a:ext cx="2373703" cy="178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7D74F0-4A27-4BB4-9D34-5919E2EF9483}"/>
              </a:ext>
            </a:extLst>
          </p:cNvPr>
          <p:cNvSpPr txBox="1"/>
          <p:nvPr/>
        </p:nvSpPr>
        <p:spPr>
          <a:xfrm>
            <a:off x="4875153" y="561391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宿泊行事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631B739-53C8-42C5-BA42-C6624C9170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00" y="2284169"/>
            <a:ext cx="2414326" cy="181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4A6079D-5B9A-4F27-A9D1-D487F30C96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573" y="905439"/>
            <a:ext cx="2373703" cy="178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E6EDABE-E61B-494C-9A09-144DA5E6BC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439" y="3737198"/>
            <a:ext cx="2414326" cy="181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15E97C8-C5C5-4AAE-853C-F6D0FB852A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11" y="864488"/>
            <a:ext cx="3155052" cy="236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AFD3DA6-F8E6-4571-B0FE-A2F6D6F2693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723" y="2419522"/>
            <a:ext cx="2691941" cy="201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15073DB-7CF3-4317-9239-C3A6BE44772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694" y="3523485"/>
            <a:ext cx="2691941" cy="201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星: 32 pt 27">
            <a:extLst>
              <a:ext uri="{FF2B5EF4-FFF2-40B4-BE49-F238E27FC236}">
                <a16:creationId xmlns:a16="http://schemas.microsoft.com/office/drawing/2014/main" id="{375F6849-F790-437C-BCE9-DF13210E9EFC}"/>
              </a:ext>
            </a:extLst>
          </p:cNvPr>
          <p:cNvSpPr/>
          <p:nvPr/>
        </p:nvSpPr>
        <p:spPr>
          <a:xfrm>
            <a:off x="517966" y="156793"/>
            <a:ext cx="2836639" cy="913556"/>
          </a:xfrm>
          <a:prstGeom prst="star32">
            <a:avLst>
              <a:gd name="adj" fmla="val 4499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１年　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神川体験学習</a:t>
            </a:r>
          </a:p>
        </p:txBody>
      </p:sp>
      <p:sp>
        <p:nvSpPr>
          <p:cNvPr id="29" name="星: 32 pt 28">
            <a:extLst>
              <a:ext uri="{FF2B5EF4-FFF2-40B4-BE49-F238E27FC236}">
                <a16:creationId xmlns:a16="http://schemas.microsoft.com/office/drawing/2014/main" id="{31CA4997-F394-4CD5-9F7F-FAB3DECAEB4B}"/>
              </a:ext>
            </a:extLst>
          </p:cNvPr>
          <p:cNvSpPr/>
          <p:nvPr/>
        </p:nvSpPr>
        <p:spPr>
          <a:xfrm>
            <a:off x="8581098" y="159197"/>
            <a:ext cx="2010764" cy="913556"/>
          </a:xfrm>
          <a:prstGeom prst="star32">
            <a:avLst>
              <a:gd name="adj" fmla="val 4499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３年　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修学旅行</a:t>
            </a:r>
          </a:p>
        </p:txBody>
      </p:sp>
      <p:sp>
        <p:nvSpPr>
          <p:cNvPr id="30" name="星: 32 pt 29">
            <a:extLst>
              <a:ext uri="{FF2B5EF4-FFF2-40B4-BE49-F238E27FC236}">
                <a16:creationId xmlns:a16="http://schemas.microsoft.com/office/drawing/2014/main" id="{85755048-E4A9-46F6-85A7-ABF8E78274FA}"/>
              </a:ext>
            </a:extLst>
          </p:cNvPr>
          <p:cNvSpPr/>
          <p:nvPr/>
        </p:nvSpPr>
        <p:spPr>
          <a:xfrm>
            <a:off x="4450782" y="159197"/>
            <a:ext cx="2836639" cy="913556"/>
          </a:xfrm>
          <a:prstGeom prst="star32">
            <a:avLst>
              <a:gd name="adj" fmla="val 4499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２年　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大滝林間学校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B0163F5-B35D-474E-B411-1B441F74BC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201" y="3737198"/>
            <a:ext cx="2502290" cy="187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5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rippl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D1B4D1-CB09-4D8A-A159-A5D4179C43F8}"/>
              </a:ext>
            </a:extLst>
          </p:cNvPr>
          <p:cNvSpPr txBox="1"/>
          <p:nvPr/>
        </p:nvSpPr>
        <p:spPr>
          <a:xfrm>
            <a:off x="1446329" y="2659559"/>
            <a:ext cx="9299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CC00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　どんな研究に取り組んでいますか？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199346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CFE8FE-5A0F-47A7-B295-E0E95730519D}"/>
              </a:ext>
            </a:extLst>
          </p:cNvPr>
          <p:cNvSpPr txBox="1"/>
          <p:nvPr/>
        </p:nvSpPr>
        <p:spPr>
          <a:xfrm>
            <a:off x="1575988" y="5619396"/>
            <a:ext cx="9040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〇令和５・６年度熊谷市の委嘱を受け人権教育の研究を進めています。</a:t>
            </a:r>
          </a:p>
          <a:p>
            <a:r>
              <a:rPr kumimoji="1" lang="ja-JP" altLang="en-US" sz="2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〇知・徳・体のバランスの取れた学力を育成しています。</a:t>
            </a:r>
            <a:endParaRPr kumimoji="1" lang="en-US" altLang="ja-JP" sz="2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8BB363-6C72-4401-A1D5-7A1C72CD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9" y="104752"/>
            <a:ext cx="11445501" cy="539616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1634740B-E4F0-4FC3-9F0A-428F1137BBDF}"/>
              </a:ext>
            </a:extLst>
          </p:cNvPr>
          <p:cNvSpPr txBox="1">
            <a:spLocks/>
          </p:cNvSpPr>
          <p:nvPr/>
        </p:nvSpPr>
        <p:spPr>
          <a:xfrm>
            <a:off x="164016" y="223206"/>
            <a:ext cx="5512884" cy="887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E583250-E80A-4ABB-A5DF-2F68C8033928}"/>
              </a:ext>
            </a:extLst>
          </p:cNvPr>
          <p:cNvSpPr txBox="1">
            <a:spLocks/>
          </p:cNvSpPr>
          <p:nvPr/>
        </p:nvSpPr>
        <p:spPr>
          <a:xfrm>
            <a:off x="609600" y="726994"/>
            <a:ext cx="10134600" cy="32265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R5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en-US" altLang="ja-JP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熊谷市教育委員会　人権教育学校研究委嘱</a:t>
            </a:r>
            <a:endParaRPr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＜研究主題＞</a:t>
            </a:r>
            <a:endParaRPr lang="en-US" altLang="ja-JP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自ら考え、判断し、自他を大切にする生徒の育成</a:t>
            </a:r>
            <a:endParaRPr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～主体的・対話的で深い学びの視点から</a:t>
            </a:r>
            <a:endParaRPr lang="en-US" altLang="ja-JP" sz="2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2400" dirty="0">
                <a:solidFill>
                  <a:srgbClr val="FF66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自尊感情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を高める教育活動の実践～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AE87B81-10A1-455C-A909-1BF239C00F98}"/>
              </a:ext>
            </a:extLst>
          </p:cNvPr>
          <p:cNvSpPr/>
          <p:nvPr/>
        </p:nvSpPr>
        <p:spPr>
          <a:xfrm>
            <a:off x="7649029" y="2985855"/>
            <a:ext cx="3710112" cy="1741391"/>
          </a:xfrm>
          <a:prstGeom prst="roundRect">
            <a:avLst>
              <a:gd name="adj" fmla="val 123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「自尊感情」とは・・・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奈良中の研究では、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〇自己に対して肯定的な評価を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　いだいていること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〇非認知能力の一部　と捉える</a:t>
            </a:r>
          </a:p>
        </p:txBody>
      </p:sp>
    </p:spTree>
    <p:extLst>
      <p:ext uri="{BB962C8B-B14F-4D97-AF65-F5344CB8AC3E}">
        <p14:creationId xmlns:p14="http://schemas.microsoft.com/office/powerpoint/2010/main" val="221162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下矢印 1">
            <a:extLst>
              <a:ext uri="{FF2B5EF4-FFF2-40B4-BE49-F238E27FC236}">
                <a16:creationId xmlns:a16="http://schemas.microsoft.com/office/drawing/2014/main" id="{D40732EA-2E64-46F8-833B-4B3E84B1E902}"/>
              </a:ext>
            </a:extLst>
          </p:cNvPr>
          <p:cNvSpPr/>
          <p:nvPr/>
        </p:nvSpPr>
        <p:spPr>
          <a:xfrm>
            <a:off x="132448" y="327856"/>
            <a:ext cx="11414900" cy="3421205"/>
          </a:xfrm>
          <a:prstGeom prst="downArrowCallout">
            <a:avLst>
              <a:gd name="adj1" fmla="val 20451"/>
              <a:gd name="adj2" fmla="val 20414"/>
              <a:gd name="adj3" fmla="val 8846"/>
              <a:gd name="adj4" fmla="val 874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＜埼玉県学力・学習状況調査の分析より＞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・学級経営がよいほど　「主体的・対話的で深い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学び」が実現しやすい。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・「主体的・対話的で深い学び」は、生徒の「学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習方略（学習の仕方）」、「非認知能力（自己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効力感、やり抜く力など）」を向上させる。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・その結果、学力が向上する。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47B947-285D-4B52-B4E1-670FD99259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92814"/>
            <a:ext cx="4536948" cy="2354481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E0B35C-8103-4C56-A4FA-B5C7FC3E37CF}"/>
              </a:ext>
            </a:extLst>
          </p:cNvPr>
          <p:cNvSpPr/>
          <p:nvPr/>
        </p:nvSpPr>
        <p:spPr>
          <a:xfrm>
            <a:off x="117208" y="3869549"/>
            <a:ext cx="11445380" cy="2305761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奈良中学校では、居心地の良い学級を作り、</a:t>
            </a:r>
            <a:endParaRPr kumimoji="1" lang="en-US" altLang="ja-JP" sz="2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①主体的・対話的で深い学びを充実させ、</a:t>
            </a:r>
            <a:r>
              <a:rPr lang="ja-JP" altLang="en-US" sz="2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わかる授業</a:t>
            </a:r>
            <a:r>
              <a:rPr lang="ja-JP" altLang="en-US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を実践します。</a:t>
            </a:r>
            <a:endParaRPr lang="en-US" altLang="ja-JP" sz="2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②自尊感情（≒非認知能力）を育むため、</a:t>
            </a:r>
            <a:r>
              <a:rPr lang="ja-JP" altLang="en-US" sz="2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ほめて伸ばす教育</a:t>
            </a:r>
            <a:r>
              <a:rPr lang="ja-JP" altLang="en-US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を実践します。</a:t>
            </a:r>
            <a:endParaRPr lang="en-US" altLang="ja-JP" sz="2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③</a:t>
            </a:r>
            <a:r>
              <a:rPr lang="ja-JP" altLang="en-US" sz="2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ＳＤＧｓを推進</a:t>
            </a:r>
            <a:r>
              <a:rPr lang="ja-JP" altLang="en-US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し、人権に関する知識と人権感覚を育みます。</a:t>
            </a:r>
            <a:endParaRPr kumimoji="1" lang="ja-JP" altLang="en-US" sz="2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809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DB6278-F2C0-47C6-95A8-097FBDCCE867}"/>
              </a:ext>
            </a:extLst>
          </p:cNvPr>
          <p:cNvSpPr txBox="1"/>
          <p:nvPr/>
        </p:nvSpPr>
        <p:spPr>
          <a:xfrm>
            <a:off x="5276863" y="5675763"/>
            <a:ext cx="163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組織図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DD27063-0C79-4067-906A-A4960623689B}"/>
              </a:ext>
            </a:extLst>
          </p:cNvPr>
          <p:cNvSpPr/>
          <p:nvPr/>
        </p:nvSpPr>
        <p:spPr>
          <a:xfrm>
            <a:off x="1790143" y="1395457"/>
            <a:ext cx="8111032" cy="112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B5C4371-2F22-496E-890C-D958C28C3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05892"/>
              </p:ext>
            </p:extLst>
          </p:nvPr>
        </p:nvGraphicFramePr>
        <p:xfrm>
          <a:off x="191231" y="2013148"/>
          <a:ext cx="11384421" cy="3489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82232">
                  <a:extLst>
                    <a:ext uri="{9D8B030D-6E8A-4147-A177-3AD203B41FA5}">
                      <a16:colId xmlns:a16="http://schemas.microsoft.com/office/drawing/2014/main" val="2982276177"/>
                    </a:ext>
                  </a:extLst>
                </a:gridCol>
                <a:gridCol w="3859078">
                  <a:extLst>
                    <a:ext uri="{9D8B030D-6E8A-4147-A177-3AD203B41FA5}">
                      <a16:colId xmlns:a16="http://schemas.microsoft.com/office/drawing/2014/main" val="1212575256"/>
                    </a:ext>
                  </a:extLst>
                </a:gridCol>
                <a:gridCol w="3543111">
                  <a:extLst>
                    <a:ext uri="{9D8B030D-6E8A-4147-A177-3AD203B41FA5}">
                      <a16:colId xmlns:a16="http://schemas.microsoft.com/office/drawing/2014/main" val="21324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コツコツ部</a:t>
                      </a:r>
                      <a:endParaRPr kumimoji="1" lang="en-US" altLang="ja-JP" sz="3200" dirty="0">
                        <a:solidFill>
                          <a:srgbClr val="FF0000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（授業研究部会）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>
                          <a:solidFill>
                            <a:srgbClr val="0070C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ニコニコ部</a:t>
                      </a:r>
                      <a:endParaRPr kumimoji="1" lang="en-US" altLang="ja-JP" sz="3200" dirty="0">
                        <a:solidFill>
                          <a:srgbClr val="0070C0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（人間関係育成部会）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dirty="0">
                          <a:solidFill>
                            <a:srgbClr val="7030A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ワクワク部</a:t>
                      </a:r>
                      <a:endParaRPr lang="en-US" altLang="ja-JP" sz="3200" dirty="0">
                        <a:solidFill>
                          <a:srgbClr val="7030A0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（環境整備・調査部）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543470"/>
                  </a:ext>
                </a:extLst>
              </a:tr>
              <a:tr h="169640"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○主体的・対話的で深い学びを</a:t>
                      </a: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意識したわかる授業の実践</a:t>
                      </a: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⇒ねらいとまとめの明確化</a:t>
                      </a:r>
                      <a:endParaRPr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⇒日常的なＩＣＴの活用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 algn="l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⇒個別最適・協働的な学びの実現</a:t>
                      </a:r>
                      <a:endParaRPr kumimoji="1"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○道徳教育の充実</a:t>
                      </a: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⇒</a:t>
                      </a:r>
                      <a:r>
                        <a:rPr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考え議論する道徳授業の実践</a:t>
                      </a:r>
                      <a:endParaRPr lang="en-US" altLang="ja-JP" sz="1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⇒道徳の見える化の推進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○学校行事・生徒会活動の充実</a:t>
                      </a:r>
                      <a:endParaRPr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⇒スキル教育の活用</a:t>
                      </a: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○ＳＤＧｓ（人権）の実現</a:t>
                      </a: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⇒人権教育の充実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○ピグマリオン効果の活用　</a:t>
                      </a:r>
                      <a:endParaRPr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⇒学年、学級、個人</a:t>
                      </a:r>
                      <a:endParaRPr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○言語環境・掲示物の充実</a:t>
                      </a: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○道徳教材・ワークシートの</a:t>
                      </a: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共有</a:t>
                      </a: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buNone/>
                      </a:pP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○アンケート調査・分析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869893"/>
                  </a:ext>
                </a:extLst>
              </a:tr>
            </a:tbl>
          </a:graphicData>
        </a:graphic>
      </p:graphicFrame>
      <p:sp>
        <p:nvSpPr>
          <p:cNvPr id="6" name="矢印: 下 5">
            <a:extLst>
              <a:ext uri="{FF2B5EF4-FFF2-40B4-BE49-F238E27FC236}">
                <a16:creationId xmlns:a16="http://schemas.microsoft.com/office/drawing/2014/main" id="{3E609360-2F42-4AEE-87C0-6A4623FE8750}"/>
              </a:ext>
            </a:extLst>
          </p:cNvPr>
          <p:cNvSpPr/>
          <p:nvPr/>
        </p:nvSpPr>
        <p:spPr>
          <a:xfrm>
            <a:off x="5671077" y="1572332"/>
            <a:ext cx="455918" cy="41443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3209A794-AB51-4799-B8A2-E0848646F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717418"/>
              </p:ext>
            </p:extLst>
          </p:nvPr>
        </p:nvGraphicFramePr>
        <p:xfrm>
          <a:off x="3418436" y="158840"/>
          <a:ext cx="4942239" cy="149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矢印: 下 8">
            <a:extLst>
              <a:ext uri="{FF2B5EF4-FFF2-40B4-BE49-F238E27FC236}">
                <a16:creationId xmlns:a16="http://schemas.microsoft.com/office/drawing/2014/main" id="{5D67AA0C-7E44-40D6-BBE9-27C3067B9A20}"/>
              </a:ext>
            </a:extLst>
          </p:cNvPr>
          <p:cNvSpPr/>
          <p:nvPr/>
        </p:nvSpPr>
        <p:spPr>
          <a:xfrm>
            <a:off x="9588382" y="1388607"/>
            <a:ext cx="455918" cy="5769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44C123ED-3103-41A4-AF29-9E03A42C1AFC}"/>
              </a:ext>
            </a:extLst>
          </p:cNvPr>
          <p:cNvSpPr/>
          <p:nvPr/>
        </p:nvSpPr>
        <p:spPr>
          <a:xfrm>
            <a:off x="1667648" y="1404736"/>
            <a:ext cx="455918" cy="59753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377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A1EB58-D725-4884-9E43-12376969FD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21" y="505301"/>
            <a:ext cx="3371856" cy="25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8CE6998-8045-4C6A-9676-8077A3A7EB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618" y="1206136"/>
            <a:ext cx="3503086" cy="262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1ED4E2B-1C5B-4819-AC63-24195E8263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844" y="2115342"/>
            <a:ext cx="3503086" cy="262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AD56ECB-C844-4022-8EE1-C47AA2E19A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840" y="2923211"/>
            <a:ext cx="3387209" cy="254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DA80FC-C1C9-49A4-A0EF-1678FCA640B2}"/>
              </a:ext>
            </a:extLst>
          </p:cNvPr>
          <p:cNvSpPr txBox="1"/>
          <p:nvPr/>
        </p:nvSpPr>
        <p:spPr>
          <a:xfrm>
            <a:off x="905533" y="453197"/>
            <a:ext cx="188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CC0099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６月　麦秋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494394-F4A1-4DDA-84DE-6A1B321124D3}"/>
              </a:ext>
            </a:extLst>
          </p:cNvPr>
          <p:cNvSpPr txBox="1"/>
          <p:nvPr/>
        </p:nvSpPr>
        <p:spPr>
          <a:xfrm>
            <a:off x="2720657" y="1206134"/>
            <a:ext cx="271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CC0099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８月　ひまわり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ECFD34-E36D-47C1-832D-27FD321B4C2A}"/>
              </a:ext>
            </a:extLst>
          </p:cNvPr>
          <p:cNvSpPr txBox="1"/>
          <p:nvPr/>
        </p:nvSpPr>
        <p:spPr>
          <a:xfrm>
            <a:off x="5404832" y="2111596"/>
            <a:ext cx="271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CC0099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１１月　コスモス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F5A41F6-899D-4A9D-A64B-B1AEC16D3DFC}"/>
              </a:ext>
            </a:extLst>
          </p:cNvPr>
          <p:cNvSpPr txBox="1"/>
          <p:nvPr/>
        </p:nvSpPr>
        <p:spPr>
          <a:xfrm>
            <a:off x="8730225" y="2967334"/>
            <a:ext cx="215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CC0099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２月　雪化粧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DAF133-CD5B-4705-852A-1B1C26D81F99}"/>
              </a:ext>
            </a:extLst>
          </p:cNvPr>
          <p:cNvSpPr txBox="1"/>
          <p:nvPr/>
        </p:nvSpPr>
        <p:spPr>
          <a:xfrm>
            <a:off x="4573841" y="5675763"/>
            <a:ext cx="304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奈良中の四季</a:t>
            </a:r>
          </a:p>
        </p:txBody>
      </p:sp>
    </p:spTree>
    <p:extLst>
      <p:ext uri="{BB962C8B-B14F-4D97-AF65-F5344CB8AC3E}">
        <p14:creationId xmlns:p14="http://schemas.microsoft.com/office/powerpoint/2010/main" val="392531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D1B4D1-CB09-4D8A-A159-A5D4179C43F8}"/>
              </a:ext>
            </a:extLst>
          </p:cNvPr>
          <p:cNvSpPr txBox="1"/>
          <p:nvPr/>
        </p:nvSpPr>
        <p:spPr>
          <a:xfrm>
            <a:off x="3270547" y="2659559"/>
            <a:ext cx="5650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CC00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　どんな学校ですか？</a:t>
            </a:r>
          </a:p>
        </p:txBody>
      </p:sp>
    </p:spTree>
    <p:extLst>
      <p:ext uri="{BB962C8B-B14F-4D97-AF65-F5344CB8AC3E}">
        <p14:creationId xmlns:p14="http://schemas.microsoft.com/office/powerpoint/2010/main" val="204277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84695CD-AD42-44FD-B5D7-1FC081E44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8" y="205311"/>
            <a:ext cx="9620759" cy="533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4A1A27-3973-46E7-859E-0DA05E2C8949}"/>
              </a:ext>
            </a:extLst>
          </p:cNvPr>
          <p:cNvSpPr txBox="1"/>
          <p:nvPr/>
        </p:nvSpPr>
        <p:spPr>
          <a:xfrm>
            <a:off x="277917" y="5621637"/>
            <a:ext cx="11256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〇昭和２２年開校　開校７８年目を迎えました。</a:t>
            </a:r>
            <a:endParaRPr kumimoji="1" lang="en-US" altLang="ja-JP" sz="2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〇生徒数１４３名、教職員１９名（県費）、８学級（うち特別支援２）の小規模校です。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D25F16-355C-490C-9D4A-6DFEDE19469F}"/>
              </a:ext>
            </a:extLst>
          </p:cNvPr>
          <p:cNvSpPr txBox="1"/>
          <p:nvPr/>
        </p:nvSpPr>
        <p:spPr>
          <a:xfrm>
            <a:off x="7964458" y="544412"/>
            <a:ext cx="232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FF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令和５年（</a:t>
            </a:r>
            <a:r>
              <a:rPr kumimoji="1" lang="en-US" altLang="ja-JP" b="1" dirty="0">
                <a:solidFill>
                  <a:srgbClr val="FFF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2023</a:t>
            </a:r>
            <a:r>
              <a:rPr kumimoji="1" lang="ja-JP" altLang="en-US" b="1" dirty="0">
                <a:solidFill>
                  <a:srgbClr val="FFF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　</a:t>
            </a:r>
            <a:endParaRPr kumimoji="1" lang="en-US" altLang="ja-JP" b="1" dirty="0">
              <a:solidFill>
                <a:srgbClr val="FFFF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b="1" dirty="0">
                <a:solidFill>
                  <a:srgbClr val="FFF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本校舎改修工事完了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166A808-57B8-4566-B8E2-75DA0C1672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" y="3567997"/>
            <a:ext cx="2399993" cy="186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DF30F5-0FFD-45AC-8216-547139BC8F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480" y="3575954"/>
            <a:ext cx="2490813" cy="186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18A83B1-773E-427F-A379-1AB211FE6A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303" y="3539011"/>
            <a:ext cx="2663472" cy="185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EA05E32B-0690-46CD-8340-AD6AFDA7F003}"/>
              </a:ext>
            </a:extLst>
          </p:cNvPr>
          <p:cNvSpPr/>
          <p:nvPr/>
        </p:nvSpPr>
        <p:spPr>
          <a:xfrm>
            <a:off x="745131" y="4938588"/>
            <a:ext cx="1593507" cy="653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昭和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38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年（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1963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810D3E23-672E-410B-B529-AC192D4F4B22}"/>
              </a:ext>
            </a:extLst>
          </p:cNvPr>
          <p:cNvSpPr/>
          <p:nvPr/>
        </p:nvSpPr>
        <p:spPr>
          <a:xfrm>
            <a:off x="3463969" y="4924163"/>
            <a:ext cx="1593507" cy="653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昭和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52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年（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1977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E089BBC-72B1-46FC-9229-0F12EA527BC2}"/>
              </a:ext>
            </a:extLst>
          </p:cNvPr>
          <p:cNvSpPr/>
          <p:nvPr/>
        </p:nvSpPr>
        <p:spPr>
          <a:xfrm>
            <a:off x="9331918" y="4912016"/>
            <a:ext cx="1593507" cy="653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平成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27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年（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2017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6719B23-4D66-43BD-8A43-0B1723E7CE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538" y="3567997"/>
            <a:ext cx="2523496" cy="188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CFB028C1-B932-4A21-BD4C-1E57C45A2D95}"/>
              </a:ext>
            </a:extLst>
          </p:cNvPr>
          <p:cNvSpPr/>
          <p:nvPr/>
        </p:nvSpPr>
        <p:spPr>
          <a:xfrm>
            <a:off x="6285135" y="4885445"/>
            <a:ext cx="1593507" cy="653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平成５年（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1993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18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0E79CB-08FE-48C4-B38C-93C711AF44AE}"/>
              </a:ext>
            </a:extLst>
          </p:cNvPr>
          <p:cNvSpPr txBox="1"/>
          <p:nvPr/>
        </p:nvSpPr>
        <p:spPr>
          <a:xfrm>
            <a:off x="1075672" y="5636279"/>
            <a:ext cx="9040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〇一小学校区に一つの中学校であり、地域から愛されている学校です。</a:t>
            </a:r>
            <a:endParaRPr kumimoji="1" lang="en-US" altLang="ja-JP" sz="2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〇小中連携・地域連携を進め、地域全体で奈良っ子を育てています。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C0636C4-1F2D-4EC6-AA06-97285D014F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238" y="139852"/>
            <a:ext cx="3226502" cy="241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22A37F9-8DE9-44CF-8EC9-9F98E4D677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238" y="2843874"/>
            <a:ext cx="3197826" cy="239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kumagaya-nara-j.ed.jp/?action=common_download_main&amp;upload_id=7352">
            <a:extLst>
              <a:ext uri="{FF2B5EF4-FFF2-40B4-BE49-F238E27FC236}">
                <a16:creationId xmlns:a16="http://schemas.microsoft.com/office/drawing/2014/main" id="{D85F315B-8A5E-4A75-A79C-DAE5F579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674" y="2857202"/>
            <a:ext cx="3197826" cy="2398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umagaya-nara-j.ed.jp/?action=common_download_main&amp;upload_id=8606">
            <a:extLst>
              <a:ext uri="{FF2B5EF4-FFF2-40B4-BE49-F238E27FC236}">
                <a16:creationId xmlns:a16="http://schemas.microsoft.com/office/drawing/2014/main" id="{3A856604-DDAB-41B6-A703-40194A7F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96" y="2872015"/>
            <a:ext cx="3197827" cy="239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259FC75-3C61-4676-8A24-CB0D5D438D94}"/>
              </a:ext>
            </a:extLst>
          </p:cNvPr>
          <p:cNvSpPr txBox="1"/>
          <p:nvPr/>
        </p:nvSpPr>
        <p:spPr>
          <a:xfrm>
            <a:off x="206021" y="2477825"/>
            <a:ext cx="35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CC0099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おやじの会主催・アルミ缶回収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FC9EF55-753C-448C-AA10-81ED4BDDB8E3}"/>
              </a:ext>
            </a:extLst>
          </p:cNvPr>
          <p:cNvSpPr txBox="1"/>
          <p:nvPr/>
        </p:nvSpPr>
        <p:spPr>
          <a:xfrm>
            <a:off x="4107792" y="2466844"/>
            <a:ext cx="341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CC0099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地域の企業も参加・奉仕作業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DAFF5BE-86DF-40F8-8E46-286DE6D501F4}"/>
              </a:ext>
            </a:extLst>
          </p:cNvPr>
          <p:cNvSpPr txBox="1"/>
          <p:nvPr/>
        </p:nvSpPr>
        <p:spPr>
          <a:xfrm>
            <a:off x="7881438" y="2474542"/>
            <a:ext cx="341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CC0099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小学校の先生も参加・資源回収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7D7F350-A69B-4BA9-B99E-93081AC634A1}"/>
              </a:ext>
            </a:extLst>
          </p:cNvPr>
          <p:cNvSpPr txBox="1"/>
          <p:nvPr/>
        </p:nvSpPr>
        <p:spPr>
          <a:xfrm>
            <a:off x="206021" y="5180887"/>
            <a:ext cx="35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CC0099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生徒は選手兼役員・地区運動会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0F7507B-A087-4694-BD22-9CFBC8A293AA}"/>
              </a:ext>
            </a:extLst>
          </p:cNvPr>
          <p:cNvSpPr txBox="1"/>
          <p:nvPr/>
        </p:nvSpPr>
        <p:spPr>
          <a:xfrm>
            <a:off x="4282670" y="5177799"/>
            <a:ext cx="306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CC0099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小中合同・学校運営協議会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A3E23C8-F2A6-40E7-8B67-ADA0F506C6F1}"/>
              </a:ext>
            </a:extLst>
          </p:cNvPr>
          <p:cNvSpPr txBox="1"/>
          <p:nvPr/>
        </p:nvSpPr>
        <p:spPr>
          <a:xfrm>
            <a:off x="8186147" y="5177799"/>
            <a:ext cx="280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CC0099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小中合同・教職員研修会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00E1F1-E80B-4F30-B885-A689358BE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69" y="172306"/>
            <a:ext cx="3226502" cy="241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97FC47A-B79F-4693-8AB0-047EE72E5F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336" y="139852"/>
            <a:ext cx="3095150" cy="232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505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D7CA3F2-CAC3-4C6C-9BC5-FAFF46B2C7B5}"/>
              </a:ext>
            </a:extLst>
          </p:cNvPr>
          <p:cNvSpPr/>
          <p:nvPr/>
        </p:nvSpPr>
        <p:spPr>
          <a:xfrm>
            <a:off x="376288" y="330610"/>
            <a:ext cx="10931067" cy="4426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学校教育目標</a:t>
            </a:r>
            <a:endParaRPr lang="en-US" altLang="ja-JP" sz="4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3000"/>
              </a:lnSpc>
            </a:pPr>
            <a:endParaRPr lang="en-US" altLang="ja-JP" sz="4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lang="ja-JP" altLang="en-US" sz="60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r>
              <a:rPr lang="ja-JP" altLang="en-US" sz="6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</a:t>
            </a:r>
            <a:r>
              <a:rPr lang="ja-JP" altLang="en-US" sz="6000" dirty="0">
                <a:solidFill>
                  <a:srgbClr val="FFC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界</a:t>
            </a:r>
            <a:r>
              <a:rPr lang="ja-JP" altLang="en-US" sz="60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r>
              <a:rPr lang="ja-JP" altLang="en-US" sz="60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</a:t>
            </a:r>
            <a:r>
              <a:rPr lang="ja-JP" altLang="en-US" sz="6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r>
              <a:rPr lang="ja-JP" altLang="en-US" sz="6000" dirty="0">
                <a:solidFill>
                  <a:srgbClr val="FFC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</a:t>
            </a:r>
            <a:r>
              <a:rPr lang="ja-JP" altLang="en-US" sz="60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 </a:t>
            </a:r>
            <a:r>
              <a:rPr lang="ja-JP" altLang="en-US" sz="60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奈</a:t>
            </a:r>
            <a:r>
              <a:rPr lang="ja-JP" altLang="en-US" sz="6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良</a:t>
            </a:r>
            <a:r>
              <a:rPr lang="ja-JP" altLang="en-US" sz="6000" dirty="0">
                <a:solidFill>
                  <a:srgbClr val="FFC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lang="ja-JP" altLang="en-US" sz="60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</a:t>
            </a:r>
            <a:r>
              <a:rPr lang="ja-JP" altLang="en-US" sz="60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</a:t>
            </a:r>
            <a:r>
              <a:rPr lang="ja-JP" altLang="en-US" sz="66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</a:t>
            </a:r>
            <a:endParaRPr lang="en-US" altLang="ja-JP" sz="66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lang="ja-JP" altLang="en-US" sz="36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〇知性をみがく生徒（コツコツ）　</a:t>
            </a:r>
            <a:endParaRPr lang="en-US" altLang="ja-JP" sz="3600" dirty="0">
              <a:solidFill>
                <a:srgbClr val="00B05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lang="ja-JP" altLang="en-US" sz="36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〇愛情深き生徒　　　（ニコニコ）</a:t>
            </a:r>
            <a:endParaRPr lang="en-US" altLang="ja-JP" sz="36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6000"/>
              </a:lnSpc>
            </a:pPr>
            <a:r>
              <a:rPr lang="ja-JP" altLang="en-US" sz="3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〇体を鍛える生徒　　（ワクワク）</a:t>
            </a:r>
            <a:endParaRPr lang="en-US" altLang="ja-JP" sz="36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04326B5-D973-49F1-95ED-5CF0DE6BD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4" y="2431861"/>
            <a:ext cx="1538515" cy="232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0131D3-C42A-4078-ABF6-10DE3FECC4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979" y="2539002"/>
            <a:ext cx="1467625" cy="212805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906C8ED-9EBD-4EF8-8115-FA146FAE8CD8}"/>
              </a:ext>
            </a:extLst>
          </p:cNvPr>
          <p:cNvSpPr txBox="1"/>
          <p:nvPr/>
        </p:nvSpPr>
        <p:spPr>
          <a:xfrm>
            <a:off x="7102526" y="4757118"/>
            <a:ext cx="454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地域の偉人・石坂養平氏（</a:t>
            </a:r>
            <a:r>
              <a:rPr kumimoji="1"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1885-1969</a:t>
            </a: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）の</a:t>
            </a:r>
            <a:endParaRPr kumimoji="1"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言葉及び氏が作詞した校歌の一説より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EFA585-010F-49DD-BE7A-AFED7F216844}"/>
              </a:ext>
            </a:extLst>
          </p:cNvPr>
          <p:cNvSpPr txBox="1"/>
          <p:nvPr/>
        </p:nvSpPr>
        <p:spPr>
          <a:xfrm>
            <a:off x="2049835" y="5629906"/>
            <a:ext cx="787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〇学校教育目標は「世界を小とせよ　奈良中生」です。</a:t>
            </a:r>
            <a:endParaRPr kumimoji="1" lang="en-US" altLang="ja-JP" sz="2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〇地域の偉人である、石坂養平氏の言葉を引用しています。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22339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D1B4D1-CB09-4D8A-A159-A5D4179C43F8}"/>
              </a:ext>
            </a:extLst>
          </p:cNvPr>
          <p:cNvSpPr txBox="1"/>
          <p:nvPr/>
        </p:nvSpPr>
        <p:spPr>
          <a:xfrm>
            <a:off x="3270547" y="2659559"/>
            <a:ext cx="5226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CC00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　生徒の様子は・・・</a:t>
            </a:r>
          </a:p>
        </p:txBody>
      </p:sp>
    </p:spTree>
    <p:extLst>
      <p:ext uri="{BB962C8B-B14F-4D97-AF65-F5344CB8AC3E}">
        <p14:creationId xmlns:p14="http://schemas.microsoft.com/office/powerpoint/2010/main" val="27486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DAF133-CD5B-4705-852A-1B1C26D81F99}"/>
              </a:ext>
            </a:extLst>
          </p:cNvPr>
          <p:cNvSpPr txBox="1"/>
          <p:nvPr/>
        </p:nvSpPr>
        <p:spPr>
          <a:xfrm>
            <a:off x="5076536" y="5594530"/>
            <a:ext cx="205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部活動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51F3AE89-F7B4-446F-BC0A-5FAA37AEF258}"/>
              </a:ext>
            </a:extLst>
          </p:cNvPr>
          <p:cNvSpPr/>
          <p:nvPr/>
        </p:nvSpPr>
        <p:spPr>
          <a:xfrm>
            <a:off x="7423296" y="107997"/>
            <a:ext cx="4194918" cy="15901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運動部</a:t>
            </a:r>
            <a:r>
              <a: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野球、ラグビー、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ソフトテニス、</a:t>
            </a:r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バレー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卓球、剣道（休部中）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文化部</a:t>
            </a:r>
            <a:r>
              <a:rPr kumimoji="1"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筝曲、美術　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臨　時</a:t>
            </a:r>
            <a:r>
              <a:rPr kumimoji="1"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陸上、駅伝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31CB5C-C80E-42EC-91E1-6F1155D2EC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2" y="42154"/>
            <a:ext cx="2534024" cy="1900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C0FFDBC-9383-4C1A-884B-B97232A0CCB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7" y="1926222"/>
            <a:ext cx="2439374" cy="170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5543B88-25DB-40AD-A635-5A0F78744B3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307" y="67296"/>
            <a:ext cx="2486989" cy="184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61ECD42-B581-49BF-9CA7-6424E87E2DD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727" y="1878840"/>
            <a:ext cx="2456590" cy="176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C0E3C8-4FFA-49F3-969F-77B9EC4A0B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070" y="55684"/>
            <a:ext cx="2450860" cy="183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7ADC08A-45D6-43BB-BFFF-0B4255D9FB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052" y="1833869"/>
            <a:ext cx="2426193" cy="181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07446CA-C891-484F-806E-0FE93A0DBC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7" y="3624079"/>
            <a:ext cx="2426193" cy="181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30E3E48-B2E1-4190-860C-EABB7F7E3BF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857" y="3630951"/>
            <a:ext cx="2458725" cy="1844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77B9B1E-B93E-4921-87BF-06AA3C394A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726" y="3654521"/>
            <a:ext cx="2335061" cy="175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1AA23E6-73A9-40B5-8809-E34A993049FF}"/>
              </a:ext>
            </a:extLst>
          </p:cNvPr>
          <p:cNvSpPr/>
          <p:nvPr/>
        </p:nvSpPr>
        <p:spPr>
          <a:xfrm>
            <a:off x="7393317" y="1833869"/>
            <a:ext cx="4194918" cy="3641125"/>
          </a:xfrm>
          <a:prstGeom prst="roundRect">
            <a:avLst>
              <a:gd name="adj" fmla="val 75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＜Ｒ６の活躍＞（県大会出場）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○ソフトテニス部：学総市予選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⇒団体優勝　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個人優勝（西條・塚本ペア）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３位（長谷部・上本ペア）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○ラグビー部：学総市予選⇒準優勝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○筝曲部：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⇒ＴＢＳこども音楽コンクール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さいたま予選進出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○陸上部：学総市予選　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⇒男子</a:t>
            </a:r>
            <a:r>
              <a:rPr kumimoji="1"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100mH</a:t>
            </a:r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優勝　宮崎くん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１年女子</a:t>
            </a:r>
            <a:r>
              <a:rPr kumimoji="1"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100</a:t>
            </a:r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　２位　今さん</a:t>
            </a:r>
          </a:p>
        </p:txBody>
      </p:sp>
    </p:spTree>
    <p:extLst>
      <p:ext uri="{BB962C8B-B14F-4D97-AF65-F5344CB8AC3E}">
        <p14:creationId xmlns:p14="http://schemas.microsoft.com/office/powerpoint/2010/main" val="35398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rippl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78B7A7D4-A621-4933-A301-1D79814D3C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0" y="2043566"/>
            <a:ext cx="2986694" cy="224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4254D7E-AD71-431E-93CF-A99E0D4A42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668" y="3567381"/>
            <a:ext cx="2604093" cy="195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94647D-F3C1-4FBF-A5BB-05406D8EC033}"/>
              </a:ext>
            </a:extLst>
          </p:cNvPr>
          <p:cNvSpPr txBox="1"/>
          <p:nvPr/>
        </p:nvSpPr>
        <p:spPr>
          <a:xfrm>
            <a:off x="4720538" y="562776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三大行事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9BFC37-37A9-4EDA-B02A-4BD1277B5E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28" y="905912"/>
            <a:ext cx="3115201" cy="174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19EF8B1-9966-4D2C-ADC8-9C651D124B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292" y="3240205"/>
            <a:ext cx="3115201" cy="233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CC18256-0E70-4607-A91E-79B1C9C193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784" y="918256"/>
            <a:ext cx="3115201" cy="233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CE4A9EA-8C92-4E9F-AFC4-5F4733F2B7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700" y="790924"/>
            <a:ext cx="2973457" cy="223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B64EC3C-3190-4119-8F1B-24C82387A3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16" y="2086456"/>
            <a:ext cx="2865273" cy="214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F2109B3-FF56-4825-A383-C1CF95D2823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388" y="3489530"/>
            <a:ext cx="2782769" cy="208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星: 32 pt 22">
            <a:extLst>
              <a:ext uri="{FF2B5EF4-FFF2-40B4-BE49-F238E27FC236}">
                <a16:creationId xmlns:a16="http://schemas.microsoft.com/office/drawing/2014/main" id="{74D99798-A811-4AF2-9E0C-E415453C2D11}"/>
              </a:ext>
            </a:extLst>
          </p:cNvPr>
          <p:cNvSpPr/>
          <p:nvPr/>
        </p:nvSpPr>
        <p:spPr>
          <a:xfrm>
            <a:off x="1028945" y="168389"/>
            <a:ext cx="1708910" cy="913556"/>
          </a:xfrm>
          <a:prstGeom prst="star32">
            <a:avLst>
              <a:gd name="adj" fmla="val 4499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体育祭</a:t>
            </a:r>
          </a:p>
        </p:txBody>
      </p:sp>
      <p:sp>
        <p:nvSpPr>
          <p:cNvPr id="24" name="星: 32 pt 23">
            <a:extLst>
              <a:ext uri="{FF2B5EF4-FFF2-40B4-BE49-F238E27FC236}">
                <a16:creationId xmlns:a16="http://schemas.microsoft.com/office/drawing/2014/main" id="{1CA346FF-4BDB-467E-A7FC-D0ADE2FAE948}"/>
              </a:ext>
            </a:extLst>
          </p:cNvPr>
          <p:cNvSpPr/>
          <p:nvPr/>
        </p:nvSpPr>
        <p:spPr>
          <a:xfrm>
            <a:off x="4784153" y="168389"/>
            <a:ext cx="2314461" cy="913556"/>
          </a:xfrm>
          <a:prstGeom prst="star32">
            <a:avLst>
              <a:gd name="adj" fmla="val 4499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秋桜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コンサート</a:t>
            </a:r>
          </a:p>
        </p:txBody>
      </p:sp>
      <p:sp>
        <p:nvSpPr>
          <p:cNvPr id="25" name="星: 32 pt 24">
            <a:extLst>
              <a:ext uri="{FF2B5EF4-FFF2-40B4-BE49-F238E27FC236}">
                <a16:creationId xmlns:a16="http://schemas.microsoft.com/office/drawing/2014/main" id="{97187786-6062-4EE5-ABA9-0E45F978BD43}"/>
              </a:ext>
            </a:extLst>
          </p:cNvPr>
          <p:cNvSpPr/>
          <p:nvPr/>
        </p:nvSpPr>
        <p:spPr>
          <a:xfrm>
            <a:off x="8815455" y="150334"/>
            <a:ext cx="2012718" cy="913556"/>
          </a:xfrm>
          <a:prstGeom prst="star32">
            <a:avLst>
              <a:gd name="adj" fmla="val 4499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三年生を送る会</a:t>
            </a:r>
          </a:p>
        </p:txBody>
      </p:sp>
    </p:spTree>
    <p:extLst>
      <p:ext uri="{BB962C8B-B14F-4D97-AF65-F5344CB8AC3E}">
        <p14:creationId xmlns:p14="http://schemas.microsoft.com/office/powerpoint/2010/main" val="7873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rippl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1977</TotalTime>
  <Words>337</Words>
  <Application>Microsoft Office PowerPoint</Application>
  <PresentationFormat>ワイド画面</PresentationFormat>
  <Paragraphs>123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BIZ UDゴシック</vt:lpstr>
      <vt:lpstr>ＤＦ特太ゴシック体</vt:lpstr>
      <vt:lpstr>ＭＳ Ｐゴシック</vt:lpstr>
      <vt:lpstr>UD デジタル 教科書体 NK-B</vt:lpstr>
      <vt:lpstr>Arial</vt:lpstr>
      <vt:lpstr>Impact</vt:lpstr>
      <vt:lpstr>メイン イベント</vt:lpstr>
      <vt:lpstr>令和６年度前期 学校研究まとめ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熊谷市立奈良中学校 プロモーションビデオ</dc:title>
  <dc:creator>松永哲</dc:creator>
  <cp:lastModifiedBy>松永哲</cp:lastModifiedBy>
  <cp:revision>139</cp:revision>
  <cp:lastPrinted>2024-07-16T06:38:22Z</cp:lastPrinted>
  <dcterms:created xsi:type="dcterms:W3CDTF">2024-03-05T22:31:00Z</dcterms:created>
  <dcterms:modified xsi:type="dcterms:W3CDTF">2024-07-27T23:59:40Z</dcterms:modified>
</cp:coreProperties>
</file>