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8" r:id="rId2"/>
    <p:sldId id="285" r:id="rId3"/>
    <p:sldId id="300" r:id="rId4"/>
    <p:sldId id="286" r:id="rId5"/>
    <p:sldId id="299" r:id="rId6"/>
    <p:sldId id="292" r:id="rId7"/>
    <p:sldId id="294" r:id="rId8"/>
    <p:sldId id="296" r:id="rId9"/>
    <p:sldId id="297" r:id="rId10"/>
  </p:sldIdLst>
  <p:sldSz cx="12192000" cy="6858000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永哲" initials="松永哲" lastIdx="1" clrIdx="0">
    <p:extLst>
      <p:ext uri="{19B8F6BF-5375-455C-9EA6-DF929625EA0E}">
        <p15:presenceInfo xmlns:p15="http://schemas.microsoft.com/office/powerpoint/2012/main" userId="S-1-5-21-2247038039-3023064656-2439444967-68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66CC"/>
    <a:srgbClr val="FF33CC"/>
    <a:srgbClr val="FF99CC"/>
    <a:srgbClr val="3333FF"/>
    <a:srgbClr val="FFFFCC"/>
    <a:srgbClr val="CCFFFF"/>
    <a:srgbClr val="FFCCFF"/>
    <a:srgbClr val="3399FF"/>
    <a:srgbClr val="B69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reeform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891201" y="662656"/>
            <a:ext cx="9755187" cy="2766528"/>
          </a:xfrm>
        </p:spPr>
        <p:txBody>
          <a:bodyPr anchor="b">
            <a:normAutofit/>
          </a:bodyPr>
          <a:lstStyle>
            <a:lvl1pPr algn="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983062" y="3505209"/>
            <a:ext cx="9755187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/>
          <a:lstStyle>
            <a:lvl1pPr algn="ctr">
              <a:defRPr sz="54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6E0E8E6-B6EB-498A-BC29-48D81AAAA5B6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9144" y="4882896"/>
            <a:ext cx="4050792" cy="1197864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5" name="5-Point Star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8B59-FD8C-464E-A2E0-D2DB42977C43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0685-9E9F-46AF-8733-3458A4A5B67E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50264" y="3610032"/>
            <a:ext cx="8667956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4106334"/>
            <a:ext cx="1039688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78A0-4252-4A4F-8A4C-4F80F1AD91FF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47468"/>
            <a:ext cx="10394707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F071-3364-4AF2-8784-696D9E530376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C83B-2A0D-4895-8D19-F0DA28872F64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9184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91840" y="4389287"/>
            <a:ext cx="3310128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741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235999" y="4389286"/>
            <a:ext cx="3310128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68944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768819" y="4389284"/>
            <a:ext cx="3310128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ACF0-C7E7-4CC8-840E-A2809FB4BDF6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2063396"/>
            <a:ext cx="10394707" cy="331119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64FF-53E9-4519-AFEB-B5EAE0A6C098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685800"/>
            <a:ext cx="7904431" cy="4688785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605F-0999-49B8-97E8-A9F5FE66FD89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1493-8214-4CD3-9E66-4A7CE0239274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3742267"/>
            <a:ext cx="10394707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397E-FD2D-4D0A-B33C-2E5AEFAED143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5092E-80DC-4992-A0D4-E74F7FC3042B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56" y="2063396"/>
            <a:ext cx="4856158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802" y="2861733"/>
            <a:ext cx="5088712" cy="2512852"/>
          </a:xfrm>
        </p:spPr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191" y="2063396"/>
            <a:ext cx="486449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993969" y="2861733"/>
            <a:ext cx="5088713" cy="2512852"/>
          </a:xfrm>
        </p:spPr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A4C6-EA06-4AF0-A839-1839C57399A0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C016-2580-485A-AC4B-4452BC379743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C8E6-7044-439E-9AE7-82A0C81AB0F0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46132" y="685800"/>
            <a:ext cx="6034375" cy="46887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642" y="2709052"/>
            <a:ext cx="4126861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F70E-5DFF-42EC-93B3-07D70D7ED1BD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709052"/>
            <a:ext cx="634530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20B5-A0C9-4D15-A71B-70A075D52D64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61EAF71F-1A43-41B7-B605-0710A83174B7}" type="datetimeFigureOut">
              <a:rPr lang="en-US" dirty="0"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D1B4D1-CB09-4D8A-A159-A5D4179C43F8}"/>
              </a:ext>
            </a:extLst>
          </p:cNvPr>
          <p:cNvSpPr txBox="1"/>
          <p:nvPr/>
        </p:nvSpPr>
        <p:spPr>
          <a:xfrm>
            <a:off x="1677963" y="2659559"/>
            <a:ext cx="88360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CC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　他に特徴的な取組はありますか？</a:t>
            </a:r>
          </a:p>
        </p:txBody>
      </p:sp>
    </p:spTree>
    <p:extLst>
      <p:ext uri="{BB962C8B-B14F-4D97-AF65-F5344CB8AC3E}">
        <p14:creationId xmlns:p14="http://schemas.microsoft.com/office/powerpoint/2010/main" val="77872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5D9D3B6-7A30-4D8C-8F09-9C287C080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3" y="78198"/>
            <a:ext cx="11513379" cy="5466258"/>
          </a:xfrm>
          <a:prstGeom prst="rect">
            <a:avLst/>
          </a:prstGeom>
        </p:spPr>
      </p:pic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F3562D8-4925-4E6C-A297-F49EE029D2D6}"/>
              </a:ext>
            </a:extLst>
          </p:cNvPr>
          <p:cNvSpPr txBox="1">
            <a:spLocks/>
          </p:cNvSpPr>
          <p:nvPr/>
        </p:nvSpPr>
        <p:spPr>
          <a:xfrm>
            <a:off x="332922" y="430274"/>
            <a:ext cx="8258861" cy="476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①ホームページの充実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・１日１０～２０の記事をアップロード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・アクセス数が３倍超に（</a:t>
            </a:r>
            <a:r>
              <a:rPr lang="en-US" altLang="ja-JP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R4</a:t>
            </a: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</a:t>
            </a:r>
            <a:r>
              <a:rPr lang="en-US" altLang="ja-JP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R6</a:t>
            </a: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⇒Ｒ５は</a:t>
            </a:r>
            <a:r>
              <a:rPr lang="en-US" altLang="ja-JP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230,000</a:t>
            </a:r>
            <a:r>
              <a:rPr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アクセス、Ｒ６は３カ月で</a:t>
            </a:r>
            <a:r>
              <a:rPr lang="en-US" altLang="ja-JP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80,000</a:t>
            </a:r>
            <a:r>
              <a:rPr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アクセス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②校長原稿等の事前配布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・集会等における校長の読み原稿を事前に教員に配布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⇒内容の共有と、共通行動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③学校玄関における学校紹介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・時期に応じた行事の写真、学校紹介ＰＶの上映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FFFCB6-AD85-4170-B07A-14CF140F4638}"/>
              </a:ext>
            </a:extLst>
          </p:cNvPr>
          <p:cNvSpPr txBox="1"/>
          <p:nvPr/>
        </p:nvSpPr>
        <p:spPr>
          <a:xfrm>
            <a:off x="4082603" y="5662726"/>
            <a:ext cx="402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情報発信の強化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F2B58FB-010A-4455-9DD5-C5EC4C95323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7657" y="220822"/>
            <a:ext cx="3235806" cy="277218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0FEDB20-EA7C-4E85-BA88-C269BC31227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6922" y="3150143"/>
            <a:ext cx="2301947" cy="1726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147A032-51F0-4E2D-92D4-94975C2434F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9306657" y="3219709"/>
            <a:ext cx="2278141" cy="1708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988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FFFCB6-AD85-4170-B07A-14CF140F4638}"/>
              </a:ext>
            </a:extLst>
          </p:cNvPr>
          <p:cNvSpPr txBox="1"/>
          <p:nvPr/>
        </p:nvSpPr>
        <p:spPr>
          <a:xfrm>
            <a:off x="4082603" y="5662726"/>
            <a:ext cx="402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情報発信の強化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8205611-298C-4773-AFB4-66E3C62FE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85862"/>
              </p:ext>
            </p:extLst>
          </p:nvPr>
        </p:nvGraphicFramePr>
        <p:xfrm>
          <a:off x="119988" y="130630"/>
          <a:ext cx="11447898" cy="53914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6379">
                  <a:extLst>
                    <a:ext uri="{9D8B030D-6E8A-4147-A177-3AD203B41FA5}">
                      <a16:colId xmlns:a16="http://schemas.microsoft.com/office/drawing/2014/main" val="2013608209"/>
                    </a:ext>
                  </a:extLst>
                </a:gridCol>
                <a:gridCol w="10691519">
                  <a:extLst>
                    <a:ext uri="{9D8B030D-6E8A-4147-A177-3AD203B41FA5}">
                      <a16:colId xmlns:a16="http://schemas.microsoft.com/office/drawing/2014/main" val="1109442400"/>
                    </a:ext>
                  </a:extLst>
                </a:gridCol>
              </a:tblGrid>
              <a:tr h="399534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情報発信・情報共有のメリット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368213"/>
                  </a:ext>
                </a:extLst>
              </a:tr>
              <a:tr h="226175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直</a:t>
                      </a: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接</a:t>
                      </a: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○生徒・教員・保護者・地域が同時に情報共有することができる。　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　・誰もが、学校の“今”を知ることができる。（情報の新鮮さ）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 ・保護者・地域が子供の様子を知ることができる。話のタネになる。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　・生徒が学校のよいところ、自分たちのがんばりに気づく。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　・</a:t>
                      </a:r>
                      <a:r>
                        <a:rPr lang="ja-JP" altLang="en-US" sz="2000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教員が自分自身の授業や取組の良さに気づくとともに、</a:t>
                      </a:r>
                      <a:endParaRPr lang="en-US" altLang="ja-JP" sz="2000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u="none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 </a:t>
                      </a:r>
                      <a:r>
                        <a:rPr lang="ja-JP" altLang="en-US" sz="2000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他の教員を参考に、様々な改善を図ることができる。</a:t>
                      </a:r>
                      <a:endParaRPr lang="en-US" altLang="ja-JP" sz="2000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○校長の見方・考え方が伝わる。</a:t>
                      </a: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739268"/>
                  </a:ext>
                </a:extLst>
              </a:tr>
              <a:tr h="254933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間</a:t>
                      </a: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接</a:t>
                      </a:r>
                      <a:endParaRPr kumimoji="1"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○生徒も教員も管理職の授業訪問に慣れる。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・生徒と校長の関わりが生まれる。→生徒指導上の効果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・教員と校長が授業について気軽に話ができる。→授業改善の効果　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○教育課程（授業進度、内容の把握）、施設・設備（要修理箇所、不足物等）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教員・生徒（困っている先生・生徒への声がけ）の把握がしやすくなる。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○問い合わせの電話が減る。</a:t>
                      </a:r>
                      <a:endParaRPr lang="en-US" altLang="ja-JP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lnSpc>
                          <a:spcPts val="27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ja-JP" altLang="en-US" sz="2000" u="sng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○情報が集まるようになる。</a:t>
                      </a: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084791"/>
                  </a:ext>
                </a:extLst>
              </a:tr>
            </a:tbl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id="{6E9ADCD2-3CAB-4193-8009-C2F856F5A3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7283" y="566933"/>
            <a:ext cx="2050603" cy="1537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C7EF8C1-2E32-43C8-90BA-430B68551A5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539" y="1974060"/>
            <a:ext cx="2050603" cy="1537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AAFBB27-03AD-43DF-B31E-4AA6F7EC90F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593" y="4722761"/>
            <a:ext cx="3608293" cy="1586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292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9B27A83A-FB77-42CE-8BAD-4AF9D0338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99" y="104752"/>
            <a:ext cx="11445501" cy="5396162"/>
          </a:xfrm>
          <a:prstGeom prst="rect">
            <a:avLst/>
          </a:prstGeom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1E3A420-19A1-41EE-99F9-A54505710B7E}"/>
              </a:ext>
            </a:extLst>
          </p:cNvPr>
          <p:cNvSpPr txBox="1">
            <a:spLocks/>
          </p:cNvSpPr>
          <p:nvPr/>
        </p:nvSpPr>
        <p:spPr>
          <a:xfrm>
            <a:off x="431036" y="299914"/>
            <a:ext cx="10469192" cy="46059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kumimoji="1"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 現状把握のために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　→長所・短所を的確に把握する。（生徒・学級・学年・学校・教員）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 授業改善・学力向上のために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　→全国：＜生徒＞全国の中での自分自身の学力の位置がわかる。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 　　　　＜教員＞調査問題をもとに主体的・対話的で深い学びの視点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 から授業改善を図る。　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　→ 県 ：＜生徒＞一年前の自分自身の学力と比較できる。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</a:t>
            </a: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＜教員＞伸びた生徒・学級を把握することができる。</a:t>
            </a:r>
            <a:endParaRPr lang="en-US" altLang="ja-JP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　　 　　　　　　 伸ばした教員の効果のある指導方法を共有する。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021E2B-A827-465B-8F58-ED776E5FBDE8}"/>
              </a:ext>
            </a:extLst>
          </p:cNvPr>
          <p:cNvSpPr txBox="1"/>
          <p:nvPr/>
        </p:nvSpPr>
        <p:spPr>
          <a:xfrm>
            <a:off x="2883130" y="5665015"/>
            <a:ext cx="6425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学力・学習状況調査の活用</a:t>
            </a:r>
          </a:p>
        </p:txBody>
      </p:sp>
    </p:spTree>
    <p:extLst>
      <p:ext uri="{BB962C8B-B14F-4D97-AF65-F5344CB8AC3E}">
        <p14:creationId xmlns:p14="http://schemas.microsoft.com/office/powerpoint/2010/main" val="128417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021E2B-A827-465B-8F58-ED776E5FBDE8}"/>
              </a:ext>
            </a:extLst>
          </p:cNvPr>
          <p:cNvSpPr txBox="1"/>
          <p:nvPr/>
        </p:nvSpPr>
        <p:spPr>
          <a:xfrm>
            <a:off x="2883130" y="5665015"/>
            <a:ext cx="6425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学力・学習状況調査の活用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DFA483-8A23-4A28-92D0-09B5CA5A33B7}"/>
              </a:ext>
            </a:extLst>
          </p:cNvPr>
          <p:cNvSpPr txBox="1"/>
          <p:nvPr/>
        </p:nvSpPr>
        <p:spPr>
          <a:xfrm>
            <a:off x="381350" y="233824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○全国学力・学習状況調査の分析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505E95-EB62-4341-A02F-A00A6C637C95}"/>
              </a:ext>
            </a:extLst>
          </p:cNvPr>
          <p:cNvSpPr txBox="1"/>
          <p:nvPr/>
        </p:nvSpPr>
        <p:spPr>
          <a:xfrm>
            <a:off x="6198440" y="233824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○埼玉県学力・学習状況調査の分析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301A968-BA00-4B07-A3DE-911F9F231D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349" y="731320"/>
            <a:ext cx="5303275" cy="365485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2B6CFE7-09A1-4836-B3E6-7DE3475AD84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8440" y="731319"/>
            <a:ext cx="5058382" cy="36548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2D28F78-C454-4E89-9B3A-614E7645757E}"/>
              </a:ext>
            </a:extLst>
          </p:cNvPr>
          <p:cNvSpPr/>
          <p:nvPr/>
        </p:nvSpPr>
        <p:spPr>
          <a:xfrm>
            <a:off x="381350" y="4514343"/>
            <a:ext cx="5303275" cy="9819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○学校・県・全国との平均点の比較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○教科別の考察・授業改善のポイント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○全国学調からのメッセージ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76639733-1A59-4FDF-82E4-462684FD16FE}"/>
              </a:ext>
            </a:extLst>
          </p:cNvPr>
          <p:cNvSpPr/>
          <p:nvPr/>
        </p:nvSpPr>
        <p:spPr>
          <a:xfrm>
            <a:off x="6198440" y="4514343"/>
            <a:ext cx="5058382" cy="981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○学校・市・県の学力レベルの比較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○学年別・教科別の学力レベル・伸びの状況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○学力が伸びた生徒及び学級</a:t>
            </a:r>
          </a:p>
        </p:txBody>
      </p:sp>
    </p:spTree>
    <p:extLst>
      <p:ext uri="{BB962C8B-B14F-4D97-AF65-F5344CB8AC3E}">
        <p14:creationId xmlns:p14="http://schemas.microsoft.com/office/powerpoint/2010/main" val="124994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D1B4D1-CB09-4D8A-A159-A5D4179C43F8}"/>
              </a:ext>
            </a:extLst>
          </p:cNvPr>
          <p:cNvSpPr txBox="1"/>
          <p:nvPr/>
        </p:nvSpPr>
        <p:spPr>
          <a:xfrm>
            <a:off x="1722046" y="2659559"/>
            <a:ext cx="84321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CC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　研究の成果と課題は何ですか？</a:t>
            </a:r>
          </a:p>
        </p:txBody>
      </p:sp>
    </p:spTree>
    <p:extLst>
      <p:ext uri="{BB962C8B-B14F-4D97-AF65-F5344CB8AC3E}">
        <p14:creationId xmlns:p14="http://schemas.microsoft.com/office/powerpoint/2010/main" val="384556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58E98F-7712-4802-85F8-DF5FCC46CCEA}"/>
              </a:ext>
            </a:extLst>
          </p:cNvPr>
          <p:cNvSpPr txBox="1"/>
          <p:nvPr/>
        </p:nvSpPr>
        <p:spPr>
          <a:xfrm>
            <a:off x="3426393" y="5643110"/>
            <a:ext cx="533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成果①</a:t>
            </a:r>
            <a:r>
              <a:rPr kumimoji="1" lang="en-US" altLang="ja-JP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Ｒ５学校評価より</a:t>
            </a:r>
            <a:r>
              <a:rPr kumimoji="1" lang="en-US" altLang="ja-JP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3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四角形: 角度付き 1">
            <a:extLst>
              <a:ext uri="{FF2B5EF4-FFF2-40B4-BE49-F238E27FC236}">
                <a16:creationId xmlns:a16="http://schemas.microsoft.com/office/drawing/2014/main" id="{3C519643-219C-43F0-8AFE-E852DD5A96A8}"/>
              </a:ext>
            </a:extLst>
          </p:cNvPr>
          <p:cNvSpPr/>
          <p:nvPr/>
        </p:nvSpPr>
        <p:spPr>
          <a:xfrm>
            <a:off x="229622" y="159655"/>
            <a:ext cx="4821350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生徒評価（肯定的評価の割合）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6739B7D-DD97-4C0A-B83E-38E804764DA2}"/>
              </a:ext>
            </a:extLst>
          </p:cNvPr>
          <p:cNvSpPr/>
          <p:nvPr/>
        </p:nvSpPr>
        <p:spPr>
          <a:xfrm>
            <a:off x="229622" y="1235188"/>
            <a:ext cx="4821350" cy="139189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朝食を毎日食べる　　　　　　９２％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あいさつ進んで行う　　　　　９２％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元気よく返事をする　　　　　９４％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ありがとう等が言える　　　　９７％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8A099D2-1AC4-4ED8-BC8E-F8C61E4BE4EC}"/>
              </a:ext>
            </a:extLst>
          </p:cNvPr>
          <p:cNvSpPr/>
          <p:nvPr/>
        </p:nvSpPr>
        <p:spPr>
          <a:xfrm>
            <a:off x="229622" y="3282382"/>
            <a:ext cx="4821350" cy="1623757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授業に意欲的に取り組む　　　９２％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部活動に積極的に取り組む　　９２％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学校行事に積極的に取り組む　９７％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朝読書に意欲的に取り組む　　９３％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清掃に意欲的に取り組む　　　９６％</a:t>
            </a:r>
          </a:p>
        </p:txBody>
      </p:sp>
      <p:sp>
        <p:nvSpPr>
          <p:cNvPr id="7" name="四角形: 角度付き 6">
            <a:extLst>
              <a:ext uri="{FF2B5EF4-FFF2-40B4-BE49-F238E27FC236}">
                <a16:creationId xmlns:a16="http://schemas.microsoft.com/office/drawing/2014/main" id="{BAA1775F-E59B-4BE1-ACA1-419776A9EF0E}"/>
              </a:ext>
            </a:extLst>
          </p:cNvPr>
          <p:cNvSpPr/>
          <p:nvPr/>
        </p:nvSpPr>
        <p:spPr>
          <a:xfrm>
            <a:off x="5268686" y="159656"/>
            <a:ext cx="6255657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保護者評価（肯定的評価の割合）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339B6DF-0F7C-48B9-807B-5FF4BA0FC574}"/>
              </a:ext>
            </a:extLst>
          </p:cNvPr>
          <p:cNvSpPr/>
          <p:nvPr/>
        </p:nvSpPr>
        <p:spPr>
          <a:xfrm>
            <a:off x="5268687" y="1235188"/>
            <a:ext cx="6255656" cy="139189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お子さんは朝ごはんを食べている　　　　９５％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お子さんは登下校の時刻などを守る　　　９４％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生徒は頭髪・服装等適切である　　　　　９９％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A05FD41-484F-4607-8D97-CC79C2B3413E}"/>
              </a:ext>
            </a:extLst>
          </p:cNvPr>
          <p:cNvSpPr/>
          <p:nvPr/>
        </p:nvSpPr>
        <p:spPr>
          <a:xfrm>
            <a:off x="5268686" y="3282382"/>
            <a:ext cx="6255656" cy="1623757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お子さんは授業に意欲的に取り組む　　　９１％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お子さんは部活動に熱心に取り組む　　　９２％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学校行事は効果を上げている　　　　　　９７％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06B000-391E-4223-936B-83BA511A05BD}"/>
              </a:ext>
            </a:extLst>
          </p:cNvPr>
          <p:cNvSpPr/>
          <p:nvPr/>
        </p:nvSpPr>
        <p:spPr>
          <a:xfrm>
            <a:off x="229622" y="2723951"/>
            <a:ext cx="11294721" cy="4615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成果１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熊谷市・４つの実践は、生徒・保護者ともできていると考えている。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4519CFF-CD2F-44B1-AD43-E29655ECB01E}"/>
              </a:ext>
            </a:extLst>
          </p:cNvPr>
          <p:cNvSpPr/>
          <p:nvPr/>
        </p:nvSpPr>
        <p:spPr>
          <a:xfrm>
            <a:off x="229621" y="5019304"/>
            <a:ext cx="11294721" cy="4615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成果２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生徒も保護者も学校生活に前向きに取り組んでいると考えている。</a:t>
            </a:r>
          </a:p>
        </p:txBody>
      </p:sp>
    </p:spTree>
    <p:extLst>
      <p:ext uri="{BB962C8B-B14F-4D97-AF65-F5344CB8AC3E}">
        <p14:creationId xmlns:p14="http://schemas.microsoft.com/office/powerpoint/2010/main" val="324849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度付き 1">
            <a:extLst>
              <a:ext uri="{FF2B5EF4-FFF2-40B4-BE49-F238E27FC236}">
                <a16:creationId xmlns:a16="http://schemas.microsoft.com/office/drawing/2014/main" id="{3C519643-219C-43F0-8AFE-E852DD5A96A8}"/>
              </a:ext>
            </a:extLst>
          </p:cNvPr>
          <p:cNvSpPr/>
          <p:nvPr/>
        </p:nvSpPr>
        <p:spPr>
          <a:xfrm>
            <a:off x="229622" y="159655"/>
            <a:ext cx="4821350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生徒評価（肯定的評価の割合）</a:t>
            </a:r>
          </a:p>
        </p:txBody>
      </p:sp>
      <p:sp>
        <p:nvSpPr>
          <p:cNvPr id="7" name="四角形: 角度付き 6">
            <a:extLst>
              <a:ext uri="{FF2B5EF4-FFF2-40B4-BE49-F238E27FC236}">
                <a16:creationId xmlns:a16="http://schemas.microsoft.com/office/drawing/2014/main" id="{BAA1775F-E59B-4BE1-ACA1-419776A9EF0E}"/>
              </a:ext>
            </a:extLst>
          </p:cNvPr>
          <p:cNvSpPr/>
          <p:nvPr/>
        </p:nvSpPr>
        <p:spPr>
          <a:xfrm>
            <a:off x="5268686" y="159656"/>
            <a:ext cx="6255657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保護者評価（肯定的評価の割合）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ECA3B34-3E63-49D3-9251-9E347C471105}"/>
              </a:ext>
            </a:extLst>
          </p:cNvPr>
          <p:cNvSpPr/>
          <p:nvPr/>
        </p:nvSpPr>
        <p:spPr>
          <a:xfrm>
            <a:off x="229622" y="1210852"/>
            <a:ext cx="4821350" cy="1658992"/>
          </a:xfrm>
          <a:prstGeom prst="roundRect">
            <a:avLst>
              <a:gd name="adj" fmla="val 12293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＜生徒が選ぶ学校のよいところベスト３＞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１位　あいさつがよくできる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２位　ピグマリオン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（よいところを認め合う、相手を大切にする等）</a:t>
            </a:r>
            <a:endParaRPr kumimoji="1" lang="en-US" altLang="ja-JP" sz="1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３位　仲が良い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（学年を越えて、男女問わず）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7B8F03E-7CBD-4314-9B05-27816D7A8048}"/>
              </a:ext>
            </a:extLst>
          </p:cNvPr>
          <p:cNvSpPr/>
          <p:nvPr/>
        </p:nvSpPr>
        <p:spPr>
          <a:xfrm>
            <a:off x="229622" y="3007708"/>
            <a:ext cx="11294721" cy="16339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成果３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＜生　徒＞　ピグマリオンの取組への意識を持っており、その成果を感じている。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学年、性別を越えて、互いに尊重し合う気持ちが身についている。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＜保護者＞　生徒に人権意識が芽生えていると感じている。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生徒がルールやマナーがよいと感じている。　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A26D05E2-59E3-4D0F-847F-33F9A7D10155}"/>
              </a:ext>
            </a:extLst>
          </p:cNvPr>
          <p:cNvSpPr/>
          <p:nvPr/>
        </p:nvSpPr>
        <p:spPr>
          <a:xfrm>
            <a:off x="5268686" y="1210852"/>
            <a:ext cx="6255657" cy="163394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生徒はマナーやルールを身につけている　      ９５％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生徒は生命や人権の大切さ等が身についている　９９％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31525A-D1A0-40BD-9400-0F1EF691F76E}"/>
              </a:ext>
            </a:extLst>
          </p:cNvPr>
          <p:cNvSpPr txBox="1"/>
          <p:nvPr/>
        </p:nvSpPr>
        <p:spPr>
          <a:xfrm>
            <a:off x="3426393" y="5647148"/>
            <a:ext cx="533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成果②</a:t>
            </a:r>
            <a:r>
              <a:rPr kumimoji="1" lang="en-US" altLang="ja-JP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Ｒ５学校評価より</a:t>
            </a:r>
            <a:r>
              <a:rPr kumimoji="1" lang="en-US" altLang="ja-JP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3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10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58E98F-7712-4802-85F8-DF5FCC46CCEA}"/>
              </a:ext>
            </a:extLst>
          </p:cNvPr>
          <p:cNvSpPr txBox="1"/>
          <p:nvPr/>
        </p:nvSpPr>
        <p:spPr>
          <a:xfrm>
            <a:off x="3255199" y="5669983"/>
            <a:ext cx="5681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課題と対策</a:t>
            </a:r>
            <a:r>
              <a:rPr kumimoji="1" lang="en-US" altLang="ja-JP" sz="2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Ｒ５学校評価より</a:t>
            </a:r>
            <a:r>
              <a:rPr kumimoji="1" lang="en-US" altLang="ja-JP" sz="2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3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四角形: 角度付き 1">
            <a:extLst>
              <a:ext uri="{FF2B5EF4-FFF2-40B4-BE49-F238E27FC236}">
                <a16:creationId xmlns:a16="http://schemas.microsoft.com/office/drawing/2014/main" id="{3C519643-219C-43F0-8AFE-E852DD5A96A8}"/>
              </a:ext>
            </a:extLst>
          </p:cNvPr>
          <p:cNvSpPr/>
          <p:nvPr/>
        </p:nvSpPr>
        <p:spPr>
          <a:xfrm>
            <a:off x="229622" y="159655"/>
            <a:ext cx="4821350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生徒評価（肯定的評価の割合）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6739B7D-DD97-4C0A-B83E-38E804764DA2}"/>
              </a:ext>
            </a:extLst>
          </p:cNvPr>
          <p:cNvSpPr/>
          <p:nvPr/>
        </p:nvSpPr>
        <p:spPr>
          <a:xfrm>
            <a:off x="229622" y="2489043"/>
            <a:ext cx="4821350" cy="132968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テレビの時間を減らしている　　８６％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ゲームの時間を減らしている　　７４％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スマホ等の時間を減らしている　５５％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四角形: 角度付き 6">
            <a:extLst>
              <a:ext uri="{FF2B5EF4-FFF2-40B4-BE49-F238E27FC236}">
                <a16:creationId xmlns:a16="http://schemas.microsoft.com/office/drawing/2014/main" id="{BAA1775F-E59B-4BE1-ACA1-419776A9EF0E}"/>
              </a:ext>
            </a:extLst>
          </p:cNvPr>
          <p:cNvSpPr/>
          <p:nvPr/>
        </p:nvSpPr>
        <p:spPr>
          <a:xfrm>
            <a:off x="5268686" y="159656"/>
            <a:ext cx="6255657" cy="943429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保護者評価（肯定的評価の割合）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339B6DF-0F7C-48B9-807B-5FF4BA0FC574}"/>
              </a:ext>
            </a:extLst>
          </p:cNvPr>
          <p:cNvSpPr/>
          <p:nvPr/>
        </p:nvSpPr>
        <p:spPr>
          <a:xfrm>
            <a:off x="5268687" y="1235188"/>
            <a:ext cx="6255656" cy="564583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お子さんは喜んで登校している　　　８４％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06B000-391E-4223-936B-83BA511A05BD}"/>
              </a:ext>
            </a:extLst>
          </p:cNvPr>
          <p:cNvSpPr/>
          <p:nvPr/>
        </p:nvSpPr>
        <p:spPr>
          <a:xfrm>
            <a:off x="5268685" y="1931874"/>
            <a:ext cx="6255657" cy="18868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課題１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学校が楽しいと考えている生徒が多いものの、　　　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一部に楽しく通えていない生徒がいる。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課題２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特にスマホの接触時間について、減らすこと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ができていない生徒が半数いる。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課題３</a:t>
            </a:r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挑戦できていないと考えている生徒が一定数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いる。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448751-295A-464A-B2FE-63DBE97BEF23}"/>
              </a:ext>
            </a:extLst>
          </p:cNvPr>
          <p:cNvSpPr/>
          <p:nvPr/>
        </p:nvSpPr>
        <p:spPr>
          <a:xfrm>
            <a:off x="229622" y="1235187"/>
            <a:ext cx="4821350" cy="943429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学校が楽しい　　　　　　　　　９１％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失敗を恐れず挑戦している　　　７６％　　　　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スクロール: 横 5">
            <a:extLst>
              <a:ext uri="{FF2B5EF4-FFF2-40B4-BE49-F238E27FC236}">
                <a16:creationId xmlns:a16="http://schemas.microsoft.com/office/drawing/2014/main" id="{1077EBB8-B594-40AE-A5D7-63EE139547D2}"/>
              </a:ext>
            </a:extLst>
          </p:cNvPr>
          <p:cNvSpPr/>
          <p:nvPr/>
        </p:nvSpPr>
        <p:spPr>
          <a:xfrm>
            <a:off x="69966" y="3940628"/>
            <a:ext cx="11454376" cy="1600201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フローチャート: 処理 10">
            <a:extLst>
              <a:ext uri="{FF2B5EF4-FFF2-40B4-BE49-F238E27FC236}">
                <a16:creationId xmlns:a16="http://schemas.microsoft.com/office/drawing/2014/main" id="{9EBE9184-EFB2-4263-AACB-913238C78E3C}"/>
              </a:ext>
            </a:extLst>
          </p:cNvPr>
          <p:cNvSpPr/>
          <p:nvPr/>
        </p:nvSpPr>
        <p:spPr>
          <a:xfrm>
            <a:off x="2763157" y="4271960"/>
            <a:ext cx="3895273" cy="957943"/>
          </a:xfrm>
          <a:prstGeom prst="flowChartProcess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＜対策２＞自尊感情を高めるための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さらなる環境づくり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⇒ピグマリオン、スキル教育の充実</a:t>
            </a:r>
          </a:p>
        </p:txBody>
      </p:sp>
      <p:sp>
        <p:nvSpPr>
          <p:cNvPr id="12" name="フローチャート: 処理 11">
            <a:extLst>
              <a:ext uri="{FF2B5EF4-FFF2-40B4-BE49-F238E27FC236}">
                <a16:creationId xmlns:a16="http://schemas.microsoft.com/office/drawing/2014/main" id="{19E67180-C4ED-474A-9C42-A78BB84C355E}"/>
              </a:ext>
            </a:extLst>
          </p:cNvPr>
          <p:cNvSpPr/>
          <p:nvPr/>
        </p:nvSpPr>
        <p:spPr>
          <a:xfrm>
            <a:off x="6774544" y="4271961"/>
            <a:ext cx="4648200" cy="957943"/>
          </a:xfrm>
          <a:prstGeom prst="flowChartProcess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＜対策３＞問題行動への適切な対応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⇒道徳教育（人権含む）の推進、問題行動  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の早期発見・対応・専門機関との連携</a:t>
            </a:r>
          </a:p>
        </p:txBody>
      </p:sp>
      <p:sp>
        <p:nvSpPr>
          <p:cNvPr id="13" name="フローチャート: 処理 12">
            <a:extLst>
              <a:ext uri="{FF2B5EF4-FFF2-40B4-BE49-F238E27FC236}">
                <a16:creationId xmlns:a16="http://schemas.microsoft.com/office/drawing/2014/main" id="{9C812C90-1BE1-4462-9397-6A16DC41252E}"/>
              </a:ext>
            </a:extLst>
          </p:cNvPr>
          <p:cNvSpPr/>
          <p:nvPr/>
        </p:nvSpPr>
        <p:spPr>
          <a:xfrm>
            <a:off x="407819" y="4261756"/>
            <a:ext cx="2249713" cy="957943"/>
          </a:xfrm>
          <a:prstGeom prst="flowChartProcess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＜対策１＞学力向上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⇒わかる授業の推進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補充学習の充実</a:t>
            </a:r>
          </a:p>
        </p:txBody>
      </p:sp>
    </p:spTree>
    <p:extLst>
      <p:ext uri="{BB962C8B-B14F-4D97-AF65-F5344CB8AC3E}">
        <p14:creationId xmlns:p14="http://schemas.microsoft.com/office/powerpoint/2010/main" val="2452194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イン イベント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8FA751"/>
      </a:accent1>
      <a:accent2>
        <a:srgbClr val="629D7D"/>
      </a:accent2>
      <a:accent3>
        <a:srgbClr val="5A7AAB"/>
      </a:accent3>
      <a:accent4>
        <a:srgbClr val="AA618F"/>
      </a:accent4>
      <a:accent5>
        <a:srgbClr val="BA5445"/>
      </a:accent5>
      <a:accent6>
        <a:srgbClr val="C8A547"/>
      </a:accent6>
      <a:hlink>
        <a:srgbClr val="91BF1A"/>
      </a:hlink>
      <a:folHlink>
        <a:srgbClr val="ADBE82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CF823853-53CC-4249-AEDB-2EA9F718B2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1977</TotalTime>
  <Words>355</Words>
  <Application>Microsoft Office PowerPoint</Application>
  <PresentationFormat>ワイド画面</PresentationFormat>
  <Paragraphs>120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BIZ UDゴシック</vt:lpstr>
      <vt:lpstr>ＭＳ Ｐゴシック</vt:lpstr>
      <vt:lpstr>UD デジタル 教科書体 NK-B</vt:lpstr>
      <vt:lpstr>Arial</vt:lpstr>
      <vt:lpstr>Impact</vt:lpstr>
      <vt:lpstr>メイン イベント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熊谷市立奈良中学校 プロモーションビデオ</dc:title>
  <dc:creator>松永哲</dc:creator>
  <cp:lastModifiedBy>松永哲</cp:lastModifiedBy>
  <cp:revision>142</cp:revision>
  <cp:lastPrinted>2024-07-16T06:38:22Z</cp:lastPrinted>
  <dcterms:created xsi:type="dcterms:W3CDTF">2024-03-05T22:31:00Z</dcterms:created>
  <dcterms:modified xsi:type="dcterms:W3CDTF">2024-07-28T00:00:56Z</dcterms:modified>
</cp:coreProperties>
</file>